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7" r:id="rId5"/>
    <p:sldMasterId id="214748370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y="5143500" cx="9144000"/>
  <p:notesSz cx="6858000" cy="9144000"/>
  <p:embeddedFontLst>
    <p:embeddedFont>
      <p:font typeface="Roboto"/>
      <p:regular r:id="rId35"/>
      <p:bold r:id="rId36"/>
      <p:italic r:id="rId37"/>
      <p:boldItalic r:id="rId38"/>
    </p:embeddedFont>
    <p:embeddedFont>
      <p:font typeface="Gowun Batang"/>
      <p:regular r:id="rId39"/>
      <p:bold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ADCAC92-CD3A-4B64-B5F0-812205AD5CD2}">
  <a:tblStyle styleId="{5ADCAC92-CD3A-4B64-B5F0-812205AD5C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GowunBatang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font" Target="fonts/Roboto-regular.fntdata"/><Relationship Id="rId34" Type="http://schemas.openxmlformats.org/officeDocument/2006/relationships/slide" Target="slides/slide27.xml"/><Relationship Id="rId37" Type="http://schemas.openxmlformats.org/officeDocument/2006/relationships/font" Target="fonts/Roboto-italic.fntdata"/><Relationship Id="rId36" Type="http://schemas.openxmlformats.org/officeDocument/2006/relationships/font" Target="fonts/Roboto-bold.fntdata"/><Relationship Id="rId39" Type="http://schemas.openxmlformats.org/officeDocument/2006/relationships/font" Target="fonts/GowunBatang-regular.fntdata"/><Relationship Id="rId38" Type="http://schemas.openxmlformats.org/officeDocument/2006/relationships/font" Target="fonts/Roboto-bold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375147ea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375147ea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40ff57df2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40ff57df2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340ff57df24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340ff57df24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340ff57df24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340ff57df24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40e6b6271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40e6b6271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40e6b6271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40e6b6271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40e6b62718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340e6b62718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40e6b62718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40e6b62718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340e6b62718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340e6b62718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340e6b62718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340e6b62718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340e6b62718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340e6b62718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31489302b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31489302b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340e6b62718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340e6b62718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340e6b62718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340e6b62718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340ff57df24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340ff57df24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340ff57df2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340ff57df2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340ff57df24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340ff57df24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423d6579c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3423d6579c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40ff57df24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40ff57df24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3314b7c7303_1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3314b7c7303_1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375147ea93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375147ea93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31489302b9_0_10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31489302b9_0_10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40e6b62718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40e6b62718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40ff57df2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40ff57df2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40ff57df2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40ff57df2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40ff57df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40ff57df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40e6b62718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40e6b62718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with header and footer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228600" y="2856025"/>
            <a:ext cx="18894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2" type="body"/>
          </p:nvPr>
        </p:nvSpPr>
        <p:spPr>
          <a:xfrm>
            <a:off x="2286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60" name="Google Shape;60;p14"/>
          <p:cNvSpPr txBox="1"/>
          <p:nvPr>
            <p:ph idx="4" type="body"/>
          </p:nvPr>
        </p:nvSpPr>
        <p:spPr>
          <a:xfrm>
            <a:off x="2400300" y="2856025"/>
            <a:ext cx="18894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5" type="body"/>
          </p:nvPr>
        </p:nvSpPr>
        <p:spPr>
          <a:xfrm>
            <a:off x="24003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6" type="body"/>
          </p:nvPr>
        </p:nvSpPr>
        <p:spPr>
          <a:xfrm>
            <a:off x="45720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7" type="body"/>
          </p:nvPr>
        </p:nvSpPr>
        <p:spPr>
          <a:xfrm>
            <a:off x="67437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64" name="Google Shape;64;p1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5"/>
          <p:cNvSpPr txBox="1"/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cxnSp>
        <p:nvCxnSpPr>
          <p:cNvPr id="68" name="Google Shape;68;p1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228600" y="2866225"/>
            <a:ext cx="62328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228600" y="2856025"/>
            <a:ext cx="18894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cxnSp>
        <p:nvCxnSpPr>
          <p:cNvPr id="74" name="Google Shape;74;p1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dex" type="secHead">
  <p:cSld name="SECTION_HEAD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228600" y="167750"/>
            <a:ext cx="5257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78" name="Google Shape;78;p17"/>
          <p:cNvSpPr txBox="1"/>
          <p:nvPr>
            <p:ph idx="2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79" name="Google Shape;79;p17"/>
          <p:cNvCxnSpPr/>
          <p:nvPr/>
        </p:nvCxnSpPr>
        <p:spPr>
          <a:xfrm>
            <a:off x="228600" y="478125"/>
            <a:ext cx="868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3456">
          <p15:clr>
            <a:srgbClr val="E46962"/>
          </p15:clr>
        </p15:guide>
        <p15:guide id="2" pos="4752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ate sheet" type="tx">
  <p:cSld name="TITLE_AND_BOD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8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2" type="subTitle"/>
          </p:nvPr>
        </p:nvSpPr>
        <p:spPr>
          <a:xfrm>
            <a:off x="228600" y="1213525"/>
            <a:ext cx="27282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86" name="Google Shape;86;p18"/>
          <p:cNvSpPr txBox="1"/>
          <p:nvPr>
            <p:ph idx="3" type="subTitle"/>
          </p:nvPr>
        </p:nvSpPr>
        <p:spPr>
          <a:xfrm>
            <a:off x="3207900" y="1213525"/>
            <a:ext cx="27282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87" name="Google Shape;87;p18"/>
          <p:cNvSpPr txBox="1"/>
          <p:nvPr>
            <p:ph idx="4" type="subTitle"/>
          </p:nvPr>
        </p:nvSpPr>
        <p:spPr>
          <a:xfrm>
            <a:off x="6187200" y="1213525"/>
            <a:ext cx="27282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cxnSp>
        <p:nvCxnSpPr>
          <p:cNvPr id="88" name="Google Shape;88;p1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with footer" type="twoColTx">
  <p:cSld name="TITLE_AND_TWO_COLUMN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9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2" type="subTitle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94" name="Google Shape;94;p19"/>
          <p:cNvSpPr txBox="1"/>
          <p:nvPr>
            <p:ph idx="3" type="body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4" type="subTitle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96" name="Google Shape;96;p19"/>
          <p:cNvSpPr txBox="1"/>
          <p:nvPr>
            <p:ph idx="5" type="body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6" type="subTitle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98" name="Google Shape;98;p19"/>
          <p:cNvSpPr txBox="1"/>
          <p:nvPr>
            <p:ph idx="7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99" name="Google Shape;99;p1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ITLE_AND_TWO_COLUMNS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20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2" type="subTitle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105" name="Google Shape;105;p20"/>
          <p:cNvSpPr txBox="1"/>
          <p:nvPr>
            <p:ph idx="3" type="body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4" type="subTitle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107" name="Google Shape;107;p20"/>
          <p:cNvSpPr txBox="1"/>
          <p:nvPr>
            <p:ph idx="5" type="body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6" type="subTitle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cxnSp>
        <p:nvCxnSpPr>
          <p:cNvPr id="109" name="Google Shape;109;p2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TITLE_AND_TWO_COLUMNS_1_2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21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13" name="Google Shape;113;p21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24003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2" type="body"/>
          </p:nvPr>
        </p:nvSpPr>
        <p:spPr>
          <a:xfrm>
            <a:off x="2286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3" type="body"/>
          </p:nvPr>
        </p:nvSpPr>
        <p:spPr>
          <a:xfrm>
            <a:off x="45720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4" type="body"/>
          </p:nvPr>
        </p:nvSpPr>
        <p:spPr>
          <a:xfrm>
            <a:off x="67437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18" name="Google Shape;118;p21"/>
          <p:cNvSpPr txBox="1"/>
          <p:nvPr>
            <p:ph idx="5" type="subTitle"/>
          </p:nvPr>
        </p:nvSpPr>
        <p:spPr>
          <a:xfrm>
            <a:off x="22945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119" name="Google Shape;119;p21"/>
          <p:cNvSpPr txBox="1"/>
          <p:nvPr>
            <p:ph idx="6" type="subTitle"/>
          </p:nvPr>
        </p:nvSpPr>
        <p:spPr>
          <a:xfrm>
            <a:off x="240030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120" name="Google Shape;120;p21"/>
          <p:cNvSpPr txBox="1"/>
          <p:nvPr>
            <p:ph idx="7" type="subTitle"/>
          </p:nvPr>
        </p:nvSpPr>
        <p:spPr>
          <a:xfrm>
            <a:off x="457200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121" name="Google Shape;121;p21"/>
          <p:cNvSpPr txBox="1"/>
          <p:nvPr>
            <p:ph idx="8" type="subTitle"/>
          </p:nvPr>
        </p:nvSpPr>
        <p:spPr>
          <a:xfrm>
            <a:off x="674370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TITLE_AND_TWO_COLUMNS_1_2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2"/>
          <p:cNvSpPr txBox="1"/>
          <p:nvPr>
            <p:ph type="title"/>
          </p:nvPr>
        </p:nvSpPr>
        <p:spPr>
          <a:xfrm>
            <a:off x="229450" y="164350"/>
            <a:ext cx="5541900" cy="18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cxnSp>
        <p:nvCxnSpPr>
          <p:cNvPr id="125" name="Google Shape;125;p22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228600" y="2448075"/>
            <a:ext cx="55419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27" name="Google Shape;127;p22"/>
          <p:cNvSpPr txBox="1"/>
          <p:nvPr>
            <p:ph idx="2" type="subTitle"/>
          </p:nvPr>
        </p:nvSpPr>
        <p:spPr>
          <a:xfrm>
            <a:off x="228600" y="1798275"/>
            <a:ext cx="55419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ITLE_AND_TWO_COLUMNS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3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229450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2" type="subTitle"/>
          </p:nvPr>
        </p:nvSpPr>
        <p:spPr>
          <a:xfrm>
            <a:off x="229450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cxnSp>
        <p:nvCxnSpPr>
          <p:cNvPr id="133" name="Google Shape;133;p2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" name="Google Shape;134;p23"/>
          <p:cNvSpPr txBox="1"/>
          <p:nvPr>
            <p:ph idx="3" type="body"/>
          </p:nvPr>
        </p:nvSpPr>
        <p:spPr>
          <a:xfrm>
            <a:off x="4573675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35" name="Google Shape;135;p23"/>
          <p:cNvSpPr txBox="1"/>
          <p:nvPr>
            <p:ph idx="4" type="subTitle"/>
          </p:nvPr>
        </p:nvSpPr>
        <p:spPr>
          <a:xfrm>
            <a:off x="4573675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ody text">
  <p:cSld name="CUSTOM_3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5095525" y="922175"/>
            <a:ext cx="3440100" cy="12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24"/>
          <p:cNvSpPr txBox="1"/>
          <p:nvPr>
            <p:ph idx="2" type="body"/>
          </p:nvPr>
        </p:nvSpPr>
        <p:spPr>
          <a:xfrm>
            <a:off x="5095525" y="2801100"/>
            <a:ext cx="3440100" cy="81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40" name="Google Shape;140;p24"/>
          <p:cNvSpPr txBox="1"/>
          <p:nvPr>
            <p:ph idx="3" type="body"/>
          </p:nvPr>
        </p:nvSpPr>
        <p:spPr>
          <a:xfrm>
            <a:off x="5095525" y="4013575"/>
            <a:ext cx="3440100" cy="53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4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142" name="Google Shape;142;p2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 type="titleOnly">
  <p:cSld name="TITLE_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25"/>
          <p:cNvSpPr txBox="1"/>
          <p:nvPr>
            <p:ph type="title"/>
          </p:nvPr>
        </p:nvSpPr>
        <p:spPr>
          <a:xfrm>
            <a:off x="229450" y="164350"/>
            <a:ext cx="8686800" cy="33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2286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47" name="Google Shape;147;p25"/>
          <p:cNvSpPr txBox="1"/>
          <p:nvPr>
            <p:ph idx="2" type="body"/>
          </p:nvPr>
        </p:nvSpPr>
        <p:spPr>
          <a:xfrm>
            <a:off x="24003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48" name="Google Shape;148;p25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49" name="Google Shape;149;p25"/>
          <p:cNvSpPr txBox="1"/>
          <p:nvPr>
            <p:ph idx="4" type="body"/>
          </p:nvPr>
        </p:nvSpPr>
        <p:spPr>
          <a:xfrm>
            <a:off x="67437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50" name="Google Shape;150;p25"/>
          <p:cNvSpPr txBox="1"/>
          <p:nvPr>
            <p:ph idx="5" type="body"/>
          </p:nvPr>
        </p:nvSpPr>
        <p:spPr>
          <a:xfrm>
            <a:off x="45720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151" name="Google Shape;151;p2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 text">
  <p:cSld name="TITLE_ONL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3701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55" name="Google Shape;155;p26"/>
          <p:cNvSpPr txBox="1"/>
          <p:nvPr>
            <p:ph idx="2" type="body"/>
          </p:nvPr>
        </p:nvSpPr>
        <p:spPr>
          <a:xfrm>
            <a:off x="2541453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56" name="Google Shape;156;p26"/>
          <p:cNvSpPr txBox="1"/>
          <p:nvPr>
            <p:ph idx="3" type="body"/>
          </p:nvPr>
        </p:nvSpPr>
        <p:spPr>
          <a:xfrm>
            <a:off x="4713154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4" type="body"/>
          </p:nvPr>
        </p:nvSpPr>
        <p:spPr>
          <a:xfrm>
            <a:off x="6884852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58" name="Google Shape;158;p26"/>
          <p:cNvSpPr txBox="1"/>
          <p:nvPr>
            <p:ph idx="5" type="subTitle"/>
          </p:nvPr>
        </p:nvSpPr>
        <p:spPr>
          <a:xfrm>
            <a:off x="37010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59" name="Google Shape;159;p26"/>
          <p:cNvSpPr txBox="1"/>
          <p:nvPr>
            <p:ph idx="6" type="subTitle"/>
          </p:nvPr>
        </p:nvSpPr>
        <p:spPr>
          <a:xfrm>
            <a:off x="254145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0" name="Google Shape;160;p26"/>
          <p:cNvSpPr txBox="1"/>
          <p:nvPr>
            <p:ph idx="7" type="subTitle"/>
          </p:nvPr>
        </p:nvSpPr>
        <p:spPr>
          <a:xfrm>
            <a:off x="471280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8" type="subTitle"/>
          </p:nvPr>
        </p:nvSpPr>
        <p:spPr>
          <a:xfrm>
            <a:off x="688415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9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163" name="Google Shape;163;p2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TITLE_ONLY_1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7"/>
          <p:cNvSpPr txBox="1"/>
          <p:nvPr>
            <p:ph idx="1" type="subTitle"/>
          </p:nvPr>
        </p:nvSpPr>
        <p:spPr>
          <a:xfrm>
            <a:off x="1456800" y="17907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7" name="Google Shape;167;p27"/>
          <p:cNvSpPr txBox="1"/>
          <p:nvPr>
            <p:ph idx="2" type="subTitle"/>
          </p:nvPr>
        </p:nvSpPr>
        <p:spPr>
          <a:xfrm>
            <a:off x="3628150" y="17907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8" name="Google Shape;168;p27"/>
          <p:cNvSpPr txBox="1"/>
          <p:nvPr>
            <p:ph idx="3" type="subTitle"/>
          </p:nvPr>
        </p:nvSpPr>
        <p:spPr>
          <a:xfrm>
            <a:off x="5799500" y="17907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9" name="Google Shape;169;p27"/>
          <p:cNvSpPr txBox="1"/>
          <p:nvPr>
            <p:ph idx="4" type="subTitle"/>
          </p:nvPr>
        </p:nvSpPr>
        <p:spPr>
          <a:xfrm>
            <a:off x="5799500" y="3234832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cxnSp>
        <p:nvCxnSpPr>
          <p:cNvPr id="170" name="Google Shape;170;p2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7"/>
          <p:cNvSpPr txBox="1"/>
          <p:nvPr>
            <p:ph idx="5" type="subTitle"/>
          </p:nvPr>
        </p:nvSpPr>
        <p:spPr>
          <a:xfrm>
            <a:off x="1456800" y="3234832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2" name="Google Shape;172;p27"/>
          <p:cNvSpPr txBox="1"/>
          <p:nvPr>
            <p:ph idx="6" type="subTitle"/>
          </p:nvPr>
        </p:nvSpPr>
        <p:spPr>
          <a:xfrm>
            <a:off x="3628150" y="3234832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3" name="Google Shape;173;p27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V">
  <p:cSld name="CUSTOM_5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24003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76" name="Google Shape;176;p28"/>
          <p:cNvSpPr txBox="1"/>
          <p:nvPr>
            <p:ph idx="2" type="body"/>
          </p:nvPr>
        </p:nvSpPr>
        <p:spPr>
          <a:xfrm>
            <a:off x="2286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77" name="Google Shape;177;p2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8" name="Google Shape;178;p28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79" name="Google Shape;179;p28"/>
          <p:cNvSpPr txBox="1"/>
          <p:nvPr>
            <p:ph idx="3" type="body"/>
          </p:nvPr>
        </p:nvSpPr>
        <p:spPr>
          <a:xfrm>
            <a:off x="45720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idx="4" type="body"/>
          </p:nvPr>
        </p:nvSpPr>
        <p:spPr>
          <a:xfrm>
            <a:off x="67437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81" name="Google Shape;181;p28"/>
          <p:cNvSpPr txBox="1"/>
          <p:nvPr>
            <p:ph idx="5" type="subTitle"/>
          </p:nvPr>
        </p:nvSpPr>
        <p:spPr>
          <a:xfrm>
            <a:off x="4572000" y="1585625"/>
            <a:ext cx="40611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2" name="Google Shape;182;p28"/>
          <p:cNvSpPr txBox="1"/>
          <p:nvPr>
            <p:ph idx="6" type="subTitle"/>
          </p:nvPr>
        </p:nvSpPr>
        <p:spPr>
          <a:xfrm>
            <a:off x="228600" y="1585625"/>
            <a:ext cx="40611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3" name="Google Shape;183;p28"/>
          <p:cNvSpPr txBox="1"/>
          <p:nvPr>
            <p:ph idx="7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184" name="Google Shape;184;p2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with footer">
  <p:cSld name="CUSTOM"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225750" y="369625"/>
            <a:ext cx="8692500" cy="43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2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89" name="Google Shape;189;p2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CUSTOM_10">
    <p:bg>
      <p:bgPr>
        <a:solidFill>
          <a:schemeClr val="dk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type="title"/>
          </p:nvPr>
        </p:nvSpPr>
        <p:spPr>
          <a:xfrm>
            <a:off x="225750" y="369625"/>
            <a:ext cx="8692500" cy="43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2" name="Google Shape;192;p30"/>
          <p:cNvSpPr txBox="1"/>
          <p:nvPr>
            <p:ph idx="2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3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4" name="Google Shape;194;p3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6">
    <p:bg>
      <p:bgPr>
        <a:solidFill>
          <a:schemeClr val="dk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/>
          <p:nvPr>
            <p:ph type="title"/>
          </p:nvPr>
        </p:nvSpPr>
        <p:spPr>
          <a:xfrm>
            <a:off x="225750" y="1212350"/>
            <a:ext cx="8692500" cy="34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7" name="Google Shape;197;p3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99" name="Google Shape;199;p31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31"/>
          <p:cNvCxnSpPr/>
          <p:nvPr/>
        </p:nvCxnSpPr>
        <p:spPr>
          <a:xfrm flipH="1" rot="10800000">
            <a:off x="225750" y="12123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with footer">
  <p:cSld name="CUSTOM_7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32"/>
          <p:cNvSpPr txBox="1"/>
          <p:nvPr>
            <p:ph type="title"/>
          </p:nvPr>
        </p:nvSpPr>
        <p:spPr>
          <a:xfrm>
            <a:off x="228600" y="665825"/>
            <a:ext cx="57534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4" name="Google Shape;204;p32"/>
          <p:cNvSpPr/>
          <p:nvPr>
            <p:ph idx="2" type="pic"/>
          </p:nvPr>
        </p:nvSpPr>
        <p:spPr>
          <a:xfrm>
            <a:off x="6777063" y="1017650"/>
            <a:ext cx="1582800" cy="158280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06" name="Google Shape;206;p32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CUSTOM_7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3"/>
          <p:cNvSpPr/>
          <p:nvPr/>
        </p:nvSpPr>
        <p:spPr>
          <a:xfrm>
            <a:off x="7005675" y="789050"/>
            <a:ext cx="1582800" cy="158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3"/>
          <p:cNvSpPr txBox="1"/>
          <p:nvPr>
            <p:ph type="title"/>
          </p:nvPr>
        </p:nvSpPr>
        <p:spPr>
          <a:xfrm>
            <a:off x="228600" y="665825"/>
            <a:ext cx="57534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1" name="Google Shape;211;p33"/>
          <p:cNvSpPr/>
          <p:nvPr>
            <p:ph idx="2" type="pic"/>
          </p:nvPr>
        </p:nvSpPr>
        <p:spPr>
          <a:xfrm>
            <a:off x="6777063" y="1017650"/>
            <a:ext cx="1582800" cy="1582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212" name="Google Shape;212;p3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8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5" name="Google Shape;215;p34"/>
          <p:cNvSpPr txBox="1"/>
          <p:nvPr>
            <p:ph type="title"/>
          </p:nvPr>
        </p:nvSpPr>
        <p:spPr>
          <a:xfrm>
            <a:off x="228600" y="1549575"/>
            <a:ext cx="7938000" cy="22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34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17" name="Google Shape;217;p3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8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0" name="Google Shape;220;p3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1" name="Google Shape;221;p35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8_1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4" name="Google Shape;224;p3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6"/>
          <p:cNvSpPr txBox="1"/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with footer">
  <p:cSld name="ONE_COLUMN_TEXT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" name="Google Shape;228;p37"/>
          <p:cNvSpPr txBox="1"/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29" name="Google Shape;229;p37"/>
          <p:cNvSpPr txBox="1"/>
          <p:nvPr>
            <p:ph idx="1" type="subTitle"/>
          </p:nvPr>
        </p:nvSpPr>
        <p:spPr>
          <a:xfrm>
            <a:off x="4572000" y="1004700"/>
            <a:ext cx="43434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30" name="Google Shape;230;p37"/>
          <p:cNvSpPr txBox="1"/>
          <p:nvPr>
            <p:ph idx="2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31" name="Google Shape;231;p3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ONE_COLUMN_TEXT_2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38"/>
          <p:cNvSpPr txBox="1"/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35" name="Google Shape;235;p38"/>
          <p:cNvSpPr txBox="1"/>
          <p:nvPr>
            <p:ph idx="1" type="subTitle"/>
          </p:nvPr>
        </p:nvSpPr>
        <p:spPr>
          <a:xfrm>
            <a:off x="4572000" y="1004700"/>
            <a:ext cx="43434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cxnSp>
        <p:nvCxnSpPr>
          <p:cNvPr id="236" name="Google Shape;236;p3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">
  <p:cSld name="ONE_COLUMN_TEXT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39"/>
          <p:cNvSpPr txBox="1"/>
          <p:nvPr>
            <p:ph type="title"/>
          </p:nvPr>
        </p:nvSpPr>
        <p:spPr>
          <a:xfrm>
            <a:off x="228600" y="2089772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40" name="Google Shape;240;p39"/>
          <p:cNvSpPr txBox="1"/>
          <p:nvPr>
            <p:ph idx="1" type="subTitle"/>
          </p:nvPr>
        </p:nvSpPr>
        <p:spPr>
          <a:xfrm>
            <a:off x="6074275" y="1004700"/>
            <a:ext cx="25587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1" name="Google Shape;241;p39"/>
          <p:cNvSpPr txBox="1"/>
          <p:nvPr>
            <p:ph idx="2" type="subTitle"/>
          </p:nvPr>
        </p:nvSpPr>
        <p:spPr>
          <a:xfrm>
            <a:off x="4292700" y="1004700"/>
            <a:ext cx="16710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1pPr>
            <a:lvl2pPr lvl="1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2pPr>
            <a:lvl3pPr lvl="2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3pPr>
            <a:lvl4pPr lvl="3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4pPr>
            <a:lvl5pPr lvl="4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5pPr>
            <a:lvl6pPr lvl="5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6pPr>
            <a:lvl7pPr lvl="6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7pPr>
            <a:lvl8pPr lvl="7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8pPr>
            <a:lvl9pPr lvl="8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242" name="Google Shape;242;p39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43" name="Google Shape;243;p3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footer">
  <p:cSld name="CUSTOM_4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40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47" name="Google Shape;247;p40"/>
          <p:cNvSpPr txBox="1"/>
          <p:nvPr>
            <p:ph idx="1" type="body"/>
          </p:nvPr>
        </p:nvSpPr>
        <p:spPr>
          <a:xfrm>
            <a:off x="2294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48" name="Google Shape;248;p40"/>
          <p:cNvSpPr txBox="1"/>
          <p:nvPr>
            <p:ph idx="2" type="body"/>
          </p:nvPr>
        </p:nvSpPr>
        <p:spPr>
          <a:xfrm>
            <a:off x="45728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49" name="Google Shape;249;p40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50" name="Google Shape;250;p4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41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54" name="Google Shape;254;p41"/>
          <p:cNvSpPr txBox="1"/>
          <p:nvPr>
            <p:ph idx="1" type="body"/>
          </p:nvPr>
        </p:nvSpPr>
        <p:spPr>
          <a:xfrm>
            <a:off x="2294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55" name="Google Shape;255;p41"/>
          <p:cNvSpPr txBox="1"/>
          <p:nvPr>
            <p:ph idx="2" type="body"/>
          </p:nvPr>
        </p:nvSpPr>
        <p:spPr>
          <a:xfrm>
            <a:off x="45728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56" name="Google Shape;256;p41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mage boards">
  <p:cSld name="CUSTOM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42"/>
          <p:cNvSpPr txBox="1"/>
          <p:nvPr>
            <p:ph idx="1" type="subTitle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60" name="Google Shape;260;p42"/>
          <p:cNvSpPr/>
          <p:nvPr>
            <p:ph idx="2" type="pic"/>
          </p:nvPr>
        </p:nvSpPr>
        <p:spPr>
          <a:xfrm>
            <a:off x="228600" y="1870200"/>
            <a:ext cx="20244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2"/>
          <p:cNvSpPr/>
          <p:nvPr>
            <p:ph idx="3" type="pic"/>
          </p:nvPr>
        </p:nvSpPr>
        <p:spPr>
          <a:xfrm>
            <a:off x="3864875" y="1870200"/>
            <a:ext cx="35619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42"/>
          <p:cNvSpPr/>
          <p:nvPr>
            <p:ph idx="4" type="pic"/>
          </p:nvPr>
        </p:nvSpPr>
        <p:spPr>
          <a:xfrm>
            <a:off x="7547700" y="1870200"/>
            <a:ext cx="13677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263" name="Google Shape;263;p42"/>
          <p:cNvSpPr/>
          <p:nvPr>
            <p:ph idx="5" type="pic"/>
          </p:nvPr>
        </p:nvSpPr>
        <p:spPr>
          <a:xfrm>
            <a:off x="2375088" y="1870200"/>
            <a:ext cx="13677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264" name="Google Shape;264;p42"/>
          <p:cNvSpPr txBox="1"/>
          <p:nvPr>
            <p:ph idx="6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65" name="Google Shape;265;p42"/>
          <p:cNvSpPr txBox="1"/>
          <p:nvPr>
            <p:ph idx="7" type="body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66" name="Google Shape;266;p42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 boards">
  <p:cSld name="CUSTOM_1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9" name="Google Shape;269;p43"/>
          <p:cNvSpPr txBox="1"/>
          <p:nvPr>
            <p:ph idx="1" type="subTitle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70" name="Google Shape;270;p43"/>
          <p:cNvSpPr/>
          <p:nvPr>
            <p:ph idx="2" type="pic"/>
          </p:nvPr>
        </p:nvSpPr>
        <p:spPr>
          <a:xfrm>
            <a:off x="2286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271" name="Google Shape;271;p43"/>
          <p:cNvSpPr/>
          <p:nvPr>
            <p:ph idx="3" type="pic"/>
          </p:nvPr>
        </p:nvSpPr>
        <p:spPr>
          <a:xfrm>
            <a:off x="31618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272" name="Google Shape;272;p43"/>
          <p:cNvSpPr/>
          <p:nvPr>
            <p:ph idx="4" type="pic"/>
          </p:nvPr>
        </p:nvSpPr>
        <p:spPr>
          <a:xfrm>
            <a:off x="60950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3"/>
          <p:cNvSpPr txBox="1"/>
          <p:nvPr>
            <p:ph idx="5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74" name="Google Shape;274;p43"/>
          <p:cNvSpPr txBox="1"/>
          <p:nvPr>
            <p:ph idx="6" type="body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75" name="Google Shape;275;p4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boards">
  <p:cSld name="CUSTOM_1_1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44"/>
          <p:cNvSpPr txBox="1"/>
          <p:nvPr>
            <p:ph idx="1" type="subTitle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79" name="Google Shape;279;p44"/>
          <p:cNvSpPr/>
          <p:nvPr>
            <p:ph idx="2" type="pic"/>
          </p:nvPr>
        </p:nvSpPr>
        <p:spPr>
          <a:xfrm>
            <a:off x="4633050" y="1617150"/>
            <a:ext cx="42825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280" name="Google Shape;280;p44"/>
          <p:cNvSpPr/>
          <p:nvPr>
            <p:ph idx="3" type="pic"/>
          </p:nvPr>
        </p:nvSpPr>
        <p:spPr>
          <a:xfrm>
            <a:off x="228600" y="1617150"/>
            <a:ext cx="42825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281" name="Google Shape;281;p44"/>
          <p:cNvSpPr txBox="1"/>
          <p:nvPr>
            <p:ph idx="4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82" name="Google Shape;282;p44"/>
          <p:cNvSpPr txBox="1"/>
          <p:nvPr>
            <p:ph idx="5" type="body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83" name="Google Shape;283;p4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boards vertical">
  <p:cSld name="CUSTOM_1_1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5"/>
          <p:cNvSpPr/>
          <p:nvPr>
            <p:ph idx="2" type="pic"/>
          </p:nvPr>
        </p:nvSpPr>
        <p:spPr>
          <a:xfrm>
            <a:off x="3161800" y="164350"/>
            <a:ext cx="2820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5"/>
          <p:cNvSpPr/>
          <p:nvPr>
            <p:ph idx="3" type="pic"/>
          </p:nvPr>
        </p:nvSpPr>
        <p:spPr>
          <a:xfrm>
            <a:off x="6095100" y="164350"/>
            <a:ext cx="2820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8" name="Google Shape;288;p45"/>
          <p:cNvSpPr txBox="1"/>
          <p:nvPr>
            <p:ph idx="1" type="subTitle"/>
          </p:nvPr>
        </p:nvSpPr>
        <p:spPr>
          <a:xfrm>
            <a:off x="228600" y="164350"/>
            <a:ext cx="28203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89" name="Google Shape;289;p45"/>
          <p:cNvSpPr txBox="1"/>
          <p:nvPr>
            <p:ph idx="4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90" name="Google Shape;290;p45"/>
          <p:cNvSpPr txBox="1"/>
          <p:nvPr>
            <p:ph idx="5" type="body"/>
          </p:nvPr>
        </p:nvSpPr>
        <p:spPr>
          <a:xfrm>
            <a:off x="228600" y="593650"/>
            <a:ext cx="21714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91" name="Google Shape;291;p4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4" name="Google Shape;294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square image board">
  <p:cSld name="CUSTOM_1_1_1_1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7"/>
          <p:cNvSpPr/>
          <p:nvPr>
            <p:ph idx="2" type="pic"/>
          </p:nvPr>
        </p:nvSpPr>
        <p:spPr>
          <a:xfrm>
            <a:off x="4569950" y="164350"/>
            <a:ext cx="43431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297" name="Google Shape;297;p4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8" name="Google Shape;298;p47"/>
          <p:cNvSpPr txBox="1"/>
          <p:nvPr>
            <p:ph idx="1" type="subTitle"/>
          </p:nvPr>
        </p:nvSpPr>
        <p:spPr>
          <a:xfrm>
            <a:off x="228600" y="164350"/>
            <a:ext cx="28203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9" name="Google Shape;299;p47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00" name="Google Shape;300;p47"/>
          <p:cNvSpPr txBox="1"/>
          <p:nvPr>
            <p:ph idx="4" type="body"/>
          </p:nvPr>
        </p:nvSpPr>
        <p:spPr>
          <a:xfrm>
            <a:off x="228600" y="593650"/>
            <a:ext cx="21714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01" name="Google Shape;301;p4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landscape image board">
  <p:cSld name="CUSTOM_1_1_1_1_1_1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8"/>
          <p:cNvSpPr/>
          <p:nvPr>
            <p:ph idx="2" type="pic"/>
          </p:nvPr>
        </p:nvSpPr>
        <p:spPr>
          <a:xfrm>
            <a:off x="31618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304" name="Google Shape;304;p4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48"/>
          <p:cNvSpPr txBox="1"/>
          <p:nvPr>
            <p:ph idx="1" type="subTitle"/>
          </p:nvPr>
        </p:nvSpPr>
        <p:spPr>
          <a:xfrm>
            <a:off x="228600" y="3290275"/>
            <a:ext cx="28203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06" name="Google Shape;306;p48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07" name="Google Shape;307;p48"/>
          <p:cNvSpPr txBox="1"/>
          <p:nvPr>
            <p:ph idx="4" type="body"/>
          </p:nvPr>
        </p:nvSpPr>
        <p:spPr>
          <a:xfrm>
            <a:off x="228600" y="3719575"/>
            <a:ext cx="21714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08" name="Google Shape;308;p4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, body and image">
  <p:cSld name="CUSTOM_1_1_1_1_1_1_2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9"/>
          <p:cNvSpPr/>
          <p:nvPr>
            <p:ph idx="2" type="pic"/>
          </p:nvPr>
        </p:nvSpPr>
        <p:spPr>
          <a:xfrm>
            <a:off x="31618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311" name="Google Shape;311;p4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2" name="Google Shape;312;p49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13" name="Google Shape;313;p49"/>
          <p:cNvSpPr txBox="1"/>
          <p:nvPr>
            <p:ph idx="3" type="body"/>
          </p:nvPr>
        </p:nvSpPr>
        <p:spPr>
          <a:xfrm>
            <a:off x="228600" y="3719575"/>
            <a:ext cx="21714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14" name="Google Shape;314;p4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5" name="Google Shape;315;p49"/>
          <p:cNvSpPr txBox="1"/>
          <p:nvPr>
            <p:ph type="title"/>
          </p:nvPr>
        </p:nvSpPr>
        <p:spPr>
          <a:xfrm>
            <a:off x="228600" y="164350"/>
            <a:ext cx="2670300" cy="28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_1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8" name="Google Shape;318;p5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9" name="Google Shape;319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3" name="Google Shape;323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4" name="Google Shape;324;p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5" name="Google Shape;325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_2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29" name="Google Shape;329;p5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1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53"/>
          <p:cNvSpPr/>
          <p:nvPr>
            <p:ph idx="2" type="pic"/>
          </p:nvPr>
        </p:nvSpPr>
        <p:spPr>
          <a:xfrm>
            <a:off x="4633050" y="1196050"/>
            <a:ext cx="42825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53"/>
          <p:cNvSpPr/>
          <p:nvPr>
            <p:ph idx="3" type="pic"/>
          </p:nvPr>
        </p:nvSpPr>
        <p:spPr>
          <a:xfrm>
            <a:off x="228600" y="1196050"/>
            <a:ext cx="4282500" cy="1761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35" name="Google Shape;335;p5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6" name="Google Shape;336;p53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7" name="Google Shape;337;p53"/>
          <p:cNvSpPr txBox="1"/>
          <p:nvPr>
            <p:ph idx="1" type="body"/>
          </p:nvPr>
        </p:nvSpPr>
        <p:spPr>
          <a:xfrm>
            <a:off x="229450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38" name="Google Shape;338;p53"/>
          <p:cNvSpPr txBox="1"/>
          <p:nvPr>
            <p:ph idx="4" type="subTitle"/>
          </p:nvPr>
        </p:nvSpPr>
        <p:spPr>
          <a:xfrm>
            <a:off x="229450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39" name="Google Shape;339;p53"/>
          <p:cNvSpPr txBox="1"/>
          <p:nvPr>
            <p:ph idx="5" type="body"/>
          </p:nvPr>
        </p:nvSpPr>
        <p:spPr>
          <a:xfrm>
            <a:off x="4633050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40" name="Google Shape;340;p53"/>
          <p:cNvSpPr txBox="1"/>
          <p:nvPr>
            <p:ph idx="6" type="subTitle"/>
          </p:nvPr>
        </p:nvSpPr>
        <p:spPr>
          <a:xfrm>
            <a:off x="4633050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11_1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43" name="Google Shape;343;p5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4" name="Google Shape;344;p54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5" name="Google Shape;345;p54"/>
          <p:cNvSpPr/>
          <p:nvPr>
            <p:ph idx="2" type="pic"/>
          </p:nvPr>
        </p:nvSpPr>
        <p:spPr>
          <a:xfrm>
            <a:off x="2286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346" name="Google Shape;346;p54"/>
          <p:cNvSpPr/>
          <p:nvPr>
            <p:ph idx="3" type="pic"/>
          </p:nvPr>
        </p:nvSpPr>
        <p:spPr>
          <a:xfrm>
            <a:off x="31618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54"/>
          <p:cNvSpPr/>
          <p:nvPr>
            <p:ph idx="4" type="pic"/>
          </p:nvPr>
        </p:nvSpPr>
        <p:spPr>
          <a:xfrm>
            <a:off x="60950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54"/>
          <p:cNvSpPr txBox="1"/>
          <p:nvPr>
            <p:ph idx="1" type="body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49" name="Google Shape;349;p54"/>
          <p:cNvSpPr txBox="1"/>
          <p:nvPr>
            <p:ph idx="5" type="subTitle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50" name="Google Shape;350;p54"/>
          <p:cNvSpPr txBox="1"/>
          <p:nvPr>
            <p:ph idx="6" type="body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51" name="Google Shape;351;p54"/>
          <p:cNvSpPr txBox="1"/>
          <p:nvPr>
            <p:ph idx="7" type="subTitle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52" name="Google Shape;352;p54"/>
          <p:cNvSpPr txBox="1"/>
          <p:nvPr>
            <p:ph idx="8" type="body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53" name="Google Shape;353;p54"/>
          <p:cNvSpPr txBox="1"/>
          <p:nvPr>
            <p:ph idx="9" type="subTitle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 with footer">
  <p:cSld name="CUSTOM_1_1_1_1_1_1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5"/>
          <p:cNvSpPr/>
          <p:nvPr>
            <p:ph idx="2" type="pic"/>
          </p:nvPr>
        </p:nvSpPr>
        <p:spPr>
          <a:xfrm>
            <a:off x="228600" y="164350"/>
            <a:ext cx="86844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5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7" name="Google Shape;357;p55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58" name="Google Shape;358;p5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1_1_1_1_1_1_1_1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6"/>
          <p:cNvSpPr/>
          <p:nvPr>
            <p:ph idx="2" type="pic"/>
          </p:nvPr>
        </p:nvSpPr>
        <p:spPr>
          <a:xfrm>
            <a:off x="228600" y="164350"/>
            <a:ext cx="86844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5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2" name="Google Shape;362;p5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1_1_1_1_1_1_1_1_1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5" name="Google Shape;365;p5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6" name="Google Shape;366;p57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7" name="Google Shape;367;p57"/>
          <p:cNvSpPr/>
          <p:nvPr>
            <p:ph idx="2" type="pic"/>
          </p:nvPr>
        </p:nvSpPr>
        <p:spPr>
          <a:xfrm>
            <a:off x="228600" y="2598025"/>
            <a:ext cx="20244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57"/>
          <p:cNvSpPr/>
          <p:nvPr>
            <p:ph idx="3" type="pic"/>
          </p:nvPr>
        </p:nvSpPr>
        <p:spPr>
          <a:xfrm>
            <a:off x="3864875" y="2598025"/>
            <a:ext cx="35619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57"/>
          <p:cNvSpPr/>
          <p:nvPr>
            <p:ph idx="4" type="pic"/>
          </p:nvPr>
        </p:nvSpPr>
        <p:spPr>
          <a:xfrm>
            <a:off x="7547700" y="2598025"/>
            <a:ext cx="13677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57"/>
          <p:cNvSpPr/>
          <p:nvPr>
            <p:ph idx="5" type="pic"/>
          </p:nvPr>
        </p:nvSpPr>
        <p:spPr>
          <a:xfrm>
            <a:off x="2375088" y="2598025"/>
            <a:ext cx="13677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57"/>
          <p:cNvSpPr/>
          <p:nvPr>
            <p:ph idx="6" type="pic"/>
          </p:nvPr>
        </p:nvSpPr>
        <p:spPr>
          <a:xfrm>
            <a:off x="228600" y="1038850"/>
            <a:ext cx="10035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57"/>
          <p:cNvSpPr/>
          <p:nvPr>
            <p:ph idx="7" type="pic"/>
          </p:nvPr>
        </p:nvSpPr>
        <p:spPr>
          <a:xfrm>
            <a:off x="6745975" y="1038850"/>
            <a:ext cx="21696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7"/>
          <p:cNvSpPr/>
          <p:nvPr>
            <p:ph idx="8" type="pic"/>
          </p:nvPr>
        </p:nvSpPr>
        <p:spPr>
          <a:xfrm>
            <a:off x="1354150" y="1038850"/>
            <a:ext cx="15024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57"/>
          <p:cNvSpPr/>
          <p:nvPr>
            <p:ph idx="9" type="pic"/>
          </p:nvPr>
        </p:nvSpPr>
        <p:spPr>
          <a:xfrm>
            <a:off x="2981410" y="1038850"/>
            <a:ext cx="21963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57"/>
          <p:cNvSpPr/>
          <p:nvPr>
            <p:ph idx="13" type="pic"/>
          </p:nvPr>
        </p:nvSpPr>
        <p:spPr>
          <a:xfrm>
            <a:off x="5311004" y="1038850"/>
            <a:ext cx="1301700" cy="14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 and image">
  <p:cSld name="CUSTOM_2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8" name="Google Shape;378;p58"/>
          <p:cNvSpPr/>
          <p:nvPr>
            <p:ph idx="2" type="pic"/>
          </p:nvPr>
        </p:nvSpPr>
        <p:spPr>
          <a:xfrm>
            <a:off x="2286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58"/>
          <p:cNvSpPr txBox="1"/>
          <p:nvPr>
            <p:ph type="title"/>
          </p:nvPr>
        </p:nvSpPr>
        <p:spPr>
          <a:xfrm>
            <a:off x="6095100" y="321875"/>
            <a:ext cx="28203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0" name="Google Shape;380;p58"/>
          <p:cNvSpPr txBox="1"/>
          <p:nvPr>
            <p:ph idx="1" type="subTitle"/>
          </p:nvPr>
        </p:nvSpPr>
        <p:spPr>
          <a:xfrm>
            <a:off x="6095100" y="1842575"/>
            <a:ext cx="2820300" cy="26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82" name="Google Shape;382;p5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2_1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85" name="Google Shape;385;p5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" name="Google Shape;386;p59"/>
          <p:cNvSpPr txBox="1"/>
          <p:nvPr>
            <p:ph hasCustomPrompt="1" type="title"/>
          </p:nvPr>
        </p:nvSpPr>
        <p:spPr>
          <a:xfrm>
            <a:off x="225750" y="1212350"/>
            <a:ext cx="8606700" cy="43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9pPr>
          </a:lstStyle>
          <a:p>
            <a:r>
              <a:t>xx%</a:t>
            </a:r>
          </a:p>
        </p:txBody>
      </p:sp>
      <p:cxnSp>
        <p:nvCxnSpPr>
          <p:cNvPr id="387" name="Google Shape;387;p59"/>
          <p:cNvCxnSpPr/>
          <p:nvPr/>
        </p:nvCxnSpPr>
        <p:spPr>
          <a:xfrm flipH="1" rot="10800000">
            <a:off x="225750" y="12123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8" name="Google Shape;388;p59"/>
          <p:cNvSpPr txBox="1"/>
          <p:nvPr>
            <p:ph idx="1" type="body"/>
          </p:nvPr>
        </p:nvSpPr>
        <p:spPr>
          <a:xfrm>
            <a:off x="228600" y="578150"/>
            <a:ext cx="8692500" cy="63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2_1_1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91" name="Google Shape;391;p6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2" name="Google Shape;392;p60"/>
          <p:cNvSpPr txBox="1"/>
          <p:nvPr>
            <p:ph idx="1" type="body"/>
          </p:nvPr>
        </p:nvSpPr>
        <p:spPr>
          <a:xfrm>
            <a:off x="228600" y="3719575"/>
            <a:ext cx="3942600" cy="7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9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wun Batang"/>
              <a:buNone/>
              <a:defRPr sz="3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2947825"/>
            <a:ext cx="8520600" cy="16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44">
          <p15:clr>
            <a:srgbClr val="E46962"/>
          </p15:clr>
        </p15:guide>
        <p15:guide id="2" pos="5616">
          <p15:clr>
            <a:srgbClr val="E46962"/>
          </p15:clr>
        </p15:guide>
        <p15:guide id="3" orient="horz" pos="104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2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2"/>
          <p:cNvSpPr txBox="1"/>
          <p:nvPr>
            <p:ph type="title"/>
          </p:nvPr>
        </p:nvSpPr>
        <p:spPr>
          <a:xfrm>
            <a:off x="528600" y="695550"/>
            <a:ext cx="6215100" cy="14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/>
              <a:t>Online </a:t>
            </a:r>
            <a:r>
              <a:rPr b="1" lang="en" sz="2900">
                <a:solidFill>
                  <a:schemeClr val="accent4"/>
                </a:solidFill>
              </a:rPr>
              <a:t>Influencer</a:t>
            </a:r>
            <a:r>
              <a:rPr b="1" lang="en" sz="2900"/>
              <a:t> Product </a:t>
            </a:r>
            <a:r>
              <a:rPr b="1" lang="en" sz="2900">
                <a:solidFill>
                  <a:schemeClr val="accent4"/>
                </a:solidFill>
              </a:rPr>
              <a:t>Recommendation</a:t>
            </a:r>
            <a:r>
              <a:rPr b="1" lang="en" sz="2900"/>
              <a:t> System</a:t>
            </a:r>
            <a:endParaRPr sz="2500"/>
          </a:p>
        </p:txBody>
      </p:sp>
      <p:sp>
        <p:nvSpPr>
          <p:cNvPr id="399" name="Google Shape;399;p62"/>
          <p:cNvSpPr txBox="1"/>
          <p:nvPr>
            <p:ph idx="1" type="body"/>
          </p:nvPr>
        </p:nvSpPr>
        <p:spPr>
          <a:xfrm>
            <a:off x="636525" y="2971950"/>
            <a:ext cx="4109400" cy="13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Group 23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Chen, Xinyao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Niravane, Anagha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Qiu, Emily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Peng, Yulin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Liu, Yijia</a:t>
            </a:r>
            <a:endParaRPr b="1" sz="1500"/>
          </a:p>
        </p:txBody>
      </p:sp>
      <p:sp>
        <p:nvSpPr>
          <p:cNvPr id="400" name="Google Shape;400;p6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pic>
        <p:nvPicPr>
          <p:cNvPr id="401" name="Google Shape;40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725" y="1070400"/>
            <a:ext cx="4029749" cy="3288151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62"/>
          <p:cNvSpPr txBox="1"/>
          <p:nvPr/>
        </p:nvSpPr>
        <p:spPr>
          <a:xfrm>
            <a:off x="636525" y="2171550"/>
            <a:ext cx="5172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Module 2: Model Architecture </a:t>
            </a:r>
            <a:endParaRPr b="1" sz="20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&amp; Training</a:t>
            </a:r>
            <a:endParaRPr b="1" sz="20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1"/>
          <p:cNvSpPr txBox="1"/>
          <p:nvPr>
            <p:ph type="title"/>
          </p:nvPr>
        </p:nvSpPr>
        <p:spPr>
          <a:xfrm>
            <a:off x="412125" y="702963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Model comparison</a:t>
            </a:r>
            <a:endParaRPr b="1" sz="2300"/>
          </a:p>
        </p:txBody>
      </p:sp>
      <p:sp>
        <p:nvSpPr>
          <p:cNvPr id="486" name="Google Shape;486;p71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71"/>
          <p:cNvSpPr txBox="1"/>
          <p:nvPr>
            <p:ph idx="4" type="subTitle"/>
          </p:nvPr>
        </p:nvSpPr>
        <p:spPr>
          <a:xfrm>
            <a:off x="6187200" y="1213525"/>
            <a:ext cx="27282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8" name="Google Shape;48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6874" y="1250026"/>
            <a:ext cx="5077841" cy="240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125" y="1188387"/>
            <a:ext cx="2917525" cy="316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9212" y="3792763"/>
            <a:ext cx="5133175" cy="746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1" name="Google Shape;491;p71"/>
          <p:cNvGrpSpPr/>
          <p:nvPr/>
        </p:nvGrpSpPr>
        <p:grpSpPr>
          <a:xfrm>
            <a:off x="412125" y="240555"/>
            <a:ext cx="8285725" cy="346284"/>
            <a:chOff x="412125" y="240550"/>
            <a:chExt cx="8285725" cy="485400"/>
          </a:xfrm>
        </p:grpSpPr>
        <p:sp>
          <p:nvSpPr>
            <p:cNvPr id="492" name="Google Shape;492;p71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93" name="Google Shape;493;p71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94" name="Google Shape;494;p71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95" name="Google Shape;495;p71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72"/>
          <p:cNvSpPr txBox="1"/>
          <p:nvPr>
            <p:ph type="title"/>
          </p:nvPr>
        </p:nvSpPr>
        <p:spPr>
          <a:xfrm>
            <a:off x="429150" y="56610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1700"/>
              <a:t>Applying the Model</a:t>
            </a:r>
            <a:endParaRPr sz="3300"/>
          </a:p>
        </p:txBody>
      </p:sp>
      <p:sp>
        <p:nvSpPr>
          <p:cNvPr id="501" name="Google Shape;501;p72"/>
          <p:cNvSpPr txBox="1"/>
          <p:nvPr/>
        </p:nvSpPr>
        <p:spPr>
          <a:xfrm>
            <a:off x="424638" y="945400"/>
            <a:ext cx="8294700" cy="8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Since two methods have high correlation, there won’t be huge difference between them. </a:t>
            </a:r>
            <a:endParaRPr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Thus choose Hashtag + Embedding model for similarity score calculation since it has a higher max score and larger standard deviation which is good for diversity analysis.</a:t>
            </a:r>
            <a:endParaRPr b="1" sz="15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502" name="Google Shape;502;p72"/>
          <p:cNvSpPr txBox="1"/>
          <p:nvPr/>
        </p:nvSpPr>
        <p:spPr>
          <a:xfrm>
            <a:off x="329031" y="1714100"/>
            <a:ext cx="39603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AutoNum type="alphaLcPeriod"/>
            </a:pPr>
            <a:r>
              <a:rPr b="1"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Hashtag extraction using KeyBERT </a:t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pic>
        <p:nvPicPr>
          <p:cNvPr id="503" name="Google Shape;50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025" y="2125400"/>
            <a:ext cx="3440292" cy="259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7188" y="2125388"/>
            <a:ext cx="4505325" cy="1514475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72"/>
          <p:cNvSpPr txBox="1"/>
          <p:nvPr/>
        </p:nvSpPr>
        <p:spPr>
          <a:xfrm>
            <a:off x="4572000" y="1703150"/>
            <a:ext cx="29544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Sample output</a:t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grpSp>
        <p:nvGrpSpPr>
          <p:cNvPr id="506" name="Google Shape;506;p72"/>
          <p:cNvGrpSpPr/>
          <p:nvPr/>
        </p:nvGrpSpPr>
        <p:grpSpPr>
          <a:xfrm>
            <a:off x="429138" y="219805"/>
            <a:ext cx="8285725" cy="346284"/>
            <a:chOff x="412125" y="240550"/>
            <a:chExt cx="8285725" cy="485400"/>
          </a:xfrm>
        </p:grpSpPr>
        <p:sp>
          <p:nvSpPr>
            <p:cNvPr id="507" name="Google Shape;507;p72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08" name="Google Shape;508;p72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09" name="Google Shape;509;p72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10" name="Google Shape;510;p72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73"/>
          <p:cNvSpPr txBox="1"/>
          <p:nvPr>
            <p:ph type="title"/>
          </p:nvPr>
        </p:nvSpPr>
        <p:spPr>
          <a:xfrm>
            <a:off x="346475" y="5106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2000"/>
              <a:t>Applying</a:t>
            </a:r>
            <a:r>
              <a:rPr lang="en" sz="2000"/>
              <a:t> </a:t>
            </a:r>
            <a:r>
              <a:rPr b="1" lang="en" sz="2000"/>
              <a:t>the Model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516" name="Google Shape;516;p73"/>
          <p:cNvSpPr txBox="1"/>
          <p:nvPr/>
        </p:nvSpPr>
        <p:spPr>
          <a:xfrm>
            <a:off x="346475" y="898075"/>
            <a:ext cx="86868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b. Use SBERT for Embedding </a:t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Influencer Caption Hashtags Embeddings</a:t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Product Information Embeddings</a:t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pic>
        <p:nvPicPr>
          <p:cNvPr id="517" name="Google Shape;517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0075" y="1034150"/>
            <a:ext cx="5181600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325" y="1932200"/>
            <a:ext cx="5939699" cy="113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325" y="3471425"/>
            <a:ext cx="7490575" cy="149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6075" y="1859298"/>
            <a:ext cx="2054500" cy="1424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73"/>
          <p:cNvSpPr txBox="1"/>
          <p:nvPr/>
        </p:nvSpPr>
        <p:spPr>
          <a:xfrm>
            <a:off x="6057675" y="1529450"/>
            <a:ext cx="3171300" cy="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Sample Output using Cosine Similarity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grpSp>
        <p:nvGrpSpPr>
          <p:cNvPr id="522" name="Google Shape;522;p73"/>
          <p:cNvGrpSpPr/>
          <p:nvPr/>
        </p:nvGrpSpPr>
        <p:grpSpPr>
          <a:xfrm>
            <a:off x="346475" y="164355"/>
            <a:ext cx="8285725" cy="346284"/>
            <a:chOff x="412125" y="240550"/>
            <a:chExt cx="8285725" cy="485400"/>
          </a:xfrm>
        </p:grpSpPr>
        <p:sp>
          <p:nvSpPr>
            <p:cNvPr id="523" name="Google Shape;523;p73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24" name="Google Shape;524;p73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25" name="Google Shape;525;p73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26" name="Google Shape;526;p73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4"/>
          <p:cNvSpPr txBox="1"/>
          <p:nvPr>
            <p:ph type="title"/>
          </p:nvPr>
        </p:nvSpPr>
        <p:spPr>
          <a:xfrm>
            <a:off x="412150" y="586850"/>
            <a:ext cx="90501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1800"/>
              <a:t>2.1 </a:t>
            </a:r>
            <a:r>
              <a:rPr b="1" lang="en" sz="1800"/>
              <a:t>Engagement Prediction: Multi-dimensional Feature Framework</a:t>
            </a:r>
            <a:endParaRPr b="1" sz="1800"/>
          </a:p>
        </p:txBody>
      </p:sp>
      <p:sp>
        <p:nvSpPr>
          <p:cNvPr id="532" name="Google Shape;532;p74"/>
          <p:cNvSpPr txBox="1"/>
          <p:nvPr>
            <p:ph idx="2" type="subTitle"/>
          </p:nvPr>
        </p:nvSpPr>
        <p:spPr>
          <a:xfrm>
            <a:off x="412125" y="919853"/>
            <a:ext cx="8285700" cy="7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6096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owun Batang"/>
              <a:buChar char="●"/>
            </a:pPr>
            <a:r>
              <a:rPr b="0" lang="en" sz="1200">
                <a:solidFill>
                  <a:srgbClr val="000000"/>
                </a:solidFill>
              </a:rPr>
              <a:t>Input: influencer features + product features + context features</a:t>
            </a:r>
            <a:endParaRPr b="0" sz="1200">
              <a:solidFill>
                <a:srgbClr val="000000"/>
              </a:solidFill>
            </a:endParaRPr>
          </a:p>
          <a:p>
            <a:pPr indent="-3048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owun Batang"/>
              <a:buChar char="●"/>
            </a:pPr>
            <a:r>
              <a:rPr b="0" lang="en" sz="1200">
                <a:solidFill>
                  <a:srgbClr val="000000"/>
                </a:solidFill>
              </a:rPr>
              <a:t>Output: Likes/Comments prediction</a:t>
            </a:r>
            <a:endParaRPr b="0" sz="1200">
              <a:solidFill>
                <a:srgbClr val="000000"/>
              </a:solidFill>
            </a:endParaRPr>
          </a:p>
          <a:p>
            <a:pPr indent="-3048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owun Batang"/>
              <a:buChar char="●"/>
            </a:pPr>
            <a:r>
              <a:rPr b="0" lang="en" sz="1200">
                <a:solidFill>
                  <a:srgbClr val="000000"/>
                </a:solidFill>
              </a:rPr>
              <a:t>Purpose: Divide features into three categories and apply appropriate transformations</a:t>
            </a:r>
            <a:endParaRPr b="0" sz="1200">
              <a:solidFill>
                <a:srgbClr val="000000"/>
              </a:solidFill>
            </a:endParaRPr>
          </a:p>
          <a:p>
            <a:pPr indent="-3048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owun Batang"/>
              <a:buChar char="●"/>
            </a:pPr>
            <a:r>
              <a:rPr b="0" lang="en" sz="1200">
                <a:solidFill>
                  <a:srgbClr val="000000"/>
                </a:solidFill>
              </a:rPr>
              <a:t>Processing Flow: Data cleaning → Feature transformation → Model input</a:t>
            </a:r>
            <a:endParaRPr b="0" sz="1200">
              <a:solidFill>
                <a:srgbClr val="000000"/>
              </a:solidFill>
            </a:endParaRPr>
          </a:p>
        </p:txBody>
      </p:sp>
      <p:pic>
        <p:nvPicPr>
          <p:cNvPr id="533" name="Google Shape;533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225" y="2016275"/>
            <a:ext cx="3745376" cy="25045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34" name="Google Shape;534;p74"/>
          <p:cNvGraphicFramePr/>
          <p:nvPr/>
        </p:nvGraphicFramePr>
        <p:xfrm>
          <a:off x="4660475" y="2009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{5ADCAC92-CD3A-4B64-B5F0-812205AD5CD2}</a:tableStyleId>
              </a:tblPr>
              <a:tblGrid>
                <a:gridCol w="1599625"/>
                <a:gridCol w="2298800"/>
              </a:tblGrid>
              <a:tr h="42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Feature Type</a:t>
                      </a:r>
                      <a:endParaRPr b="1" sz="1300"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Processing Method</a:t>
                      </a:r>
                      <a:endParaRPr b="1" sz="1300"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</a:tr>
              <a:tr h="781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Categorical feature</a:t>
                      </a:r>
                      <a:endParaRPr sz="12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Interpolation+ </a:t>
                      </a:r>
                      <a:endParaRPr sz="12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OneHot encoding</a:t>
                      </a:r>
                      <a:endParaRPr sz="12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</a:tr>
              <a:tr h="575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Numerical features</a:t>
                      </a:r>
                      <a:endParaRPr sz="12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Median interpolation + Normalization</a:t>
                      </a:r>
                      <a:endParaRPr sz="12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</a:tr>
              <a:tr h="725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Text features</a:t>
                      </a:r>
                      <a:endParaRPr sz="12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TF-IDF vectorization + Keyword extraction</a:t>
                      </a:r>
                      <a:endParaRPr sz="12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pSp>
        <p:nvGrpSpPr>
          <p:cNvPr id="535" name="Google Shape;535;p74"/>
          <p:cNvGrpSpPr/>
          <p:nvPr/>
        </p:nvGrpSpPr>
        <p:grpSpPr>
          <a:xfrm>
            <a:off x="412125" y="240555"/>
            <a:ext cx="8285725" cy="346284"/>
            <a:chOff x="412125" y="240550"/>
            <a:chExt cx="8285725" cy="485400"/>
          </a:xfrm>
        </p:grpSpPr>
        <p:sp>
          <p:nvSpPr>
            <p:cNvPr id="536" name="Google Shape;536;p74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37" name="Google Shape;537;p74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38" name="Google Shape;538;p74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39" name="Google Shape;539;p74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75"/>
          <p:cNvSpPr txBox="1"/>
          <p:nvPr>
            <p:ph type="title"/>
          </p:nvPr>
        </p:nvSpPr>
        <p:spPr>
          <a:xfrm>
            <a:off x="303300" y="635425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1800"/>
              <a:t>2.1 </a:t>
            </a:r>
            <a:r>
              <a:rPr b="1" lang="en" sz="1800"/>
              <a:t>Engagement</a:t>
            </a:r>
            <a:r>
              <a:rPr b="1" lang="en" sz="1800"/>
              <a:t> Prediction: Model Selection</a:t>
            </a:r>
            <a:endParaRPr b="1" sz="1800"/>
          </a:p>
        </p:txBody>
      </p:sp>
      <p:sp>
        <p:nvSpPr>
          <p:cNvPr id="545" name="Google Shape;545;p75"/>
          <p:cNvSpPr txBox="1"/>
          <p:nvPr>
            <p:ph idx="2" type="subTitle"/>
          </p:nvPr>
        </p:nvSpPr>
        <p:spPr>
          <a:xfrm>
            <a:off x="292438" y="956925"/>
            <a:ext cx="8433300" cy="6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b="0" lang="en" sz="1400"/>
              <a:t>Divide the dataset into </a:t>
            </a:r>
            <a:r>
              <a:rPr b="0" lang="en" sz="1400"/>
              <a:t>training</a:t>
            </a:r>
            <a:r>
              <a:rPr b="0" lang="en" sz="1400"/>
              <a:t> set and test set (80%, 20%)</a:t>
            </a:r>
            <a:endParaRPr b="0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lang="en" sz="1400"/>
              <a:t>Perform LR, Random Forest, XGBoost, LightGBM</a:t>
            </a:r>
            <a:endParaRPr b="0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lang="en" sz="1400"/>
              <a:t>Add L1 and L2 regularization and found out best parameters for Light GBM using </a:t>
            </a:r>
            <a:r>
              <a:rPr b="0" lang="en" sz="1400"/>
              <a:t>GridSearch, improving R^2 by 10%</a:t>
            </a:r>
            <a:endParaRPr b="0" sz="14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</p:txBody>
      </p:sp>
      <p:graphicFrame>
        <p:nvGraphicFramePr>
          <p:cNvPr id="546" name="Google Shape;546;p75"/>
          <p:cNvGraphicFramePr/>
          <p:nvPr/>
        </p:nvGraphicFramePr>
        <p:xfrm>
          <a:off x="431550" y="2244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{5ADCAC92-CD3A-4B64-B5F0-812205AD5CD2}</a:tableStyleId>
              </a:tblPr>
              <a:tblGrid>
                <a:gridCol w="1280525"/>
                <a:gridCol w="737000"/>
                <a:gridCol w="872675"/>
                <a:gridCol w="1144825"/>
              </a:tblGrid>
              <a:tr h="31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Model</a:t>
                      </a:r>
                      <a:endParaRPr b="1" sz="1200">
                        <a:solidFill>
                          <a:srgbClr val="FFFFFF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>
                    <a:solidFill>
                      <a:srgbClr val="274E1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RMSE</a:t>
                      </a:r>
                      <a:endParaRPr b="1" sz="1200">
                        <a:solidFill>
                          <a:srgbClr val="FFFFFF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>
                    <a:solidFill>
                      <a:srgbClr val="274E1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R^2</a:t>
                      </a:r>
                      <a:endParaRPr b="1" sz="1200">
                        <a:solidFill>
                          <a:srgbClr val="FFFFFF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>
                    <a:solidFill>
                      <a:srgbClr val="274E1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Improvement</a:t>
                      </a:r>
                      <a:endParaRPr b="1" sz="1200">
                        <a:solidFill>
                          <a:srgbClr val="FFFFFF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>
                    <a:solidFill>
                      <a:srgbClr val="274E13"/>
                    </a:solidFill>
                  </a:tcPr>
                </a:tc>
              </a:tr>
              <a:tr h="489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Linear Regression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189804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 0.433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-</a:t>
                      </a:r>
                      <a:endParaRPr sz="11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</a:tr>
              <a:tr h="489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Random Forest</a:t>
                      </a:r>
                      <a:endParaRPr sz="11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198157</a:t>
                      </a:r>
                      <a:endParaRPr sz="11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0.382</a:t>
                      </a:r>
                      <a:endParaRPr sz="11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-2.8%</a:t>
                      </a:r>
                      <a:endParaRPr sz="1100">
                        <a:solidFill>
                          <a:schemeClr val="dk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</a:tr>
              <a:tr h="489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XGBoost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179055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0.495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+14.3%</a:t>
                      </a:r>
                      <a:endParaRPr sz="1100">
                        <a:solidFill>
                          <a:schemeClr val="accent1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/>
                </a:tc>
              </a:tr>
              <a:tr h="489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>
                          <a:solidFill>
                            <a:srgbClr val="222222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LightGBM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222222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176930</a:t>
                      </a:r>
                      <a:endParaRPr b="1" sz="1100">
                        <a:solidFill>
                          <a:srgbClr val="222222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222222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0.507</a:t>
                      </a:r>
                      <a:endParaRPr b="1" sz="1100">
                        <a:solidFill>
                          <a:srgbClr val="222222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222222"/>
                          </a:solidFill>
                          <a:latin typeface="Gowun Batang"/>
                          <a:ea typeface="Gowun Batang"/>
                          <a:cs typeface="Gowun Batang"/>
                          <a:sym typeface="Gowun Batang"/>
                        </a:rPr>
                        <a:t>+17.1%</a:t>
                      </a:r>
                      <a:endParaRPr b="1" sz="1100">
                        <a:solidFill>
                          <a:srgbClr val="222222"/>
                        </a:solidFill>
                        <a:latin typeface="Gowun Batang"/>
                        <a:ea typeface="Gowun Batang"/>
                        <a:cs typeface="Gowun Batang"/>
                        <a:sym typeface="Gowun Batang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pic>
        <p:nvPicPr>
          <p:cNvPr id="547" name="Google Shape;547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162" y="2166425"/>
            <a:ext cx="3909488" cy="23224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8" name="Google Shape;548;p75"/>
          <p:cNvGrpSpPr/>
          <p:nvPr/>
        </p:nvGrpSpPr>
        <p:grpSpPr>
          <a:xfrm>
            <a:off x="303299" y="219800"/>
            <a:ext cx="8411563" cy="346289"/>
            <a:chOff x="286287" y="240543"/>
            <a:chExt cx="8411563" cy="485407"/>
          </a:xfrm>
        </p:grpSpPr>
        <p:sp>
          <p:nvSpPr>
            <p:cNvPr id="549" name="Google Shape;549;p75"/>
            <p:cNvSpPr/>
            <p:nvPr/>
          </p:nvSpPr>
          <p:spPr>
            <a:xfrm>
              <a:off x="286287" y="240543"/>
              <a:ext cx="20988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50" name="Google Shape;550;p75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51" name="Google Shape;551;p75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52" name="Google Shape;552;p75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6"/>
          <p:cNvSpPr txBox="1"/>
          <p:nvPr>
            <p:ph type="title"/>
          </p:nvPr>
        </p:nvSpPr>
        <p:spPr>
          <a:xfrm>
            <a:off x="316888" y="60380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1800"/>
              <a:t>2.2 </a:t>
            </a:r>
            <a:r>
              <a:rPr b="1" lang="en" sz="1800"/>
              <a:t>Engagement Prediction</a:t>
            </a:r>
            <a:r>
              <a:rPr b="1" lang="en" sz="1800"/>
              <a:t>: Distribution of Predicted Likes</a:t>
            </a:r>
            <a:endParaRPr b="1" sz="1800"/>
          </a:p>
        </p:txBody>
      </p:sp>
      <p:sp>
        <p:nvSpPr>
          <p:cNvPr id="558" name="Google Shape;558;p76"/>
          <p:cNvSpPr txBox="1"/>
          <p:nvPr/>
        </p:nvSpPr>
        <p:spPr>
          <a:xfrm>
            <a:off x="5089350" y="1126900"/>
            <a:ext cx="37668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00"/>
              <a:buFont typeface="Gowun Batang"/>
              <a:buAutoNum type="arabicPeriod"/>
            </a:pPr>
            <a:r>
              <a:rPr b="1" lang="en" sz="1000">
                <a:latin typeface="Gowun Batang"/>
                <a:ea typeface="Gowun Batang"/>
                <a:cs typeface="Gowun Batang"/>
                <a:sym typeface="Gowun Batang"/>
              </a:rPr>
              <a:t>Distribution Shape:</a:t>
            </a:r>
            <a:endParaRPr b="1"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owun Batang"/>
              <a:buChar char="●"/>
            </a:pPr>
            <a:r>
              <a:rPr lang="en" sz="1000">
                <a:latin typeface="Gowun Batang"/>
                <a:ea typeface="Gowun Batang"/>
                <a:cs typeface="Gowun Batang"/>
                <a:sym typeface="Gowun Batang"/>
              </a:rPr>
              <a:t>Highly right-skewed distribution</a:t>
            </a:r>
            <a:endParaRPr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owun Batang"/>
              <a:buChar char="●"/>
            </a:pPr>
            <a:r>
              <a:rPr lang="en" sz="1000">
                <a:latin typeface="Gowun Batang"/>
                <a:ea typeface="Gowun Batang"/>
                <a:cs typeface="Gowun Batang"/>
                <a:sym typeface="Gowun Batang"/>
              </a:rPr>
              <a:t>Peak concentration in the 0-200k likes range</a:t>
            </a:r>
            <a:endParaRPr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owun Batang"/>
              <a:buChar char="●"/>
            </a:pPr>
            <a:r>
              <a:rPr lang="en" sz="1000">
                <a:latin typeface="Gowun Batang"/>
                <a:ea typeface="Gowun Batang"/>
                <a:cs typeface="Gowun Batang"/>
                <a:sym typeface="Gowun Batang"/>
              </a:rPr>
              <a:t>Long tail extending to 1400k likes</a:t>
            </a:r>
            <a:endParaRPr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Gowun Batang"/>
              <a:buAutoNum type="arabicPeriod"/>
            </a:pPr>
            <a:r>
              <a:rPr b="1" lang="en" sz="1000">
                <a:latin typeface="Gowun Batang"/>
                <a:ea typeface="Gowun Batang"/>
                <a:cs typeface="Gowun Batang"/>
                <a:sym typeface="Gowun Batang"/>
              </a:rPr>
              <a:t>Engagement Patterns:</a:t>
            </a:r>
            <a:endParaRPr b="1"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owun Batang"/>
              <a:buChar char="●"/>
            </a:pPr>
            <a:r>
              <a:rPr lang="en" sz="1000">
                <a:latin typeface="Gowun Batang"/>
                <a:ea typeface="Gowun Batang"/>
                <a:cs typeface="Gowun Batang"/>
                <a:sym typeface="Gowun Batang"/>
              </a:rPr>
              <a:t>Majority of posts (~70%) are predicted to receive less than 200k likes</a:t>
            </a:r>
            <a:endParaRPr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owun Batang"/>
              <a:buChar char="●"/>
            </a:pPr>
            <a:r>
              <a:rPr lang="en" sz="1000">
                <a:latin typeface="Gowun Batang"/>
                <a:ea typeface="Gowun Batang"/>
                <a:cs typeface="Gowun Batang"/>
                <a:sym typeface="Gowun Batang"/>
              </a:rPr>
              <a:t>Very few ad posts are expected to exceed 1000k likes</a:t>
            </a:r>
            <a:endParaRPr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owun Batang"/>
              <a:buChar char="●"/>
            </a:pPr>
            <a:r>
              <a:rPr lang="en" sz="1000">
                <a:latin typeface="Gowun Batang"/>
                <a:ea typeface="Gowun Batang"/>
                <a:cs typeface="Gowun Batang"/>
                <a:sym typeface="Gowun Batang"/>
              </a:rPr>
              <a:t>Clear exponential decay in frequency as predicted likes increase</a:t>
            </a:r>
            <a:endParaRPr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Gowun Batang"/>
              <a:buAutoNum type="arabicPeriod"/>
            </a:pPr>
            <a:r>
              <a:rPr b="1" lang="en" sz="1000">
                <a:latin typeface="Gowun Batang"/>
                <a:ea typeface="Gowun Batang"/>
                <a:cs typeface="Gowun Batang"/>
                <a:sym typeface="Gowun Batang"/>
              </a:rPr>
              <a:t>Business Implications:</a:t>
            </a:r>
            <a:endParaRPr b="1"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owun Batang"/>
              <a:buChar char="●"/>
            </a:pPr>
            <a:r>
              <a:rPr lang="en" sz="1000">
                <a:latin typeface="Gowun Batang"/>
                <a:ea typeface="Gowun Batang"/>
                <a:cs typeface="Gowun Batang"/>
                <a:sym typeface="Gowun Batang"/>
              </a:rPr>
              <a:t>Setting realistic engagement expectations: most ad content performs in the lower range</a:t>
            </a:r>
            <a:endParaRPr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owun Batang"/>
              <a:buChar char="●"/>
            </a:pPr>
            <a:r>
              <a:rPr lang="en" sz="1000">
                <a:latin typeface="Gowun Batang"/>
                <a:ea typeface="Gowun Batang"/>
                <a:cs typeface="Gowun Batang"/>
                <a:sym typeface="Gowun Batang"/>
              </a:rPr>
              <a:t>High-performing content (&gt;800k likes) is rare </a:t>
            </a:r>
            <a:endParaRPr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Gowun Batang"/>
              <a:buAutoNum type="arabicPeriod"/>
            </a:pPr>
            <a:r>
              <a:rPr b="1" lang="en" sz="1000">
                <a:latin typeface="Gowun Batang"/>
                <a:ea typeface="Gowun Batang"/>
                <a:cs typeface="Gowun Batang"/>
                <a:sym typeface="Gowun Batang"/>
              </a:rPr>
              <a:t>Strategic Insights:</a:t>
            </a:r>
            <a:endParaRPr b="1"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owun Batang"/>
              <a:buChar char="●"/>
            </a:pPr>
            <a:r>
              <a:rPr lang="en" sz="1000">
                <a:latin typeface="Gowun Batang"/>
                <a:ea typeface="Gowun Batang"/>
                <a:cs typeface="Gowun Batang"/>
                <a:sym typeface="Gowun Batang"/>
              </a:rPr>
              <a:t>Focus on strategies to shift the bulk of content from 0-200k to higher engagement levels</a:t>
            </a:r>
            <a:endParaRPr sz="10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owun Batang"/>
              <a:buChar char="●"/>
            </a:pPr>
            <a:r>
              <a:rPr lang="en" sz="1000">
                <a:latin typeface="Gowun Batang"/>
                <a:ea typeface="Gowun Batang"/>
                <a:cs typeface="Gowun Batang"/>
                <a:sym typeface="Gowun Batang"/>
              </a:rPr>
              <a:t>Consider this baseline when setting KPIs for influencer marketing campaigns</a:t>
            </a:r>
            <a:endParaRPr sz="1000">
              <a:latin typeface="Gowun Batang"/>
              <a:ea typeface="Gowun Batang"/>
              <a:cs typeface="Gowun Batang"/>
              <a:sym typeface="Gowun Batang"/>
            </a:endParaRPr>
          </a:p>
        </p:txBody>
      </p:sp>
      <p:pic>
        <p:nvPicPr>
          <p:cNvPr id="559" name="Google Shape;559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15925"/>
            <a:ext cx="4632148" cy="3191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0" name="Google Shape;560;p76"/>
          <p:cNvGrpSpPr/>
          <p:nvPr/>
        </p:nvGrpSpPr>
        <p:grpSpPr>
          <a:xfrm>
            <a:off x="316901" y="219800"/>
            <a:ext cx="8397962" cy="346289"/>
            <a:chOff x="299888" y="240543"/>
            <a:chExt cx="8397962" cy="485407"/>
          </a:xfrm>
        </p:grpSpPr>
        <p:sp>
          <p:nvSpPr>
            <p:cNvPr id="561" name="Google Shape;561;p76"/>
            <p:cNvSpPr/>
            <p:nvPr/>
          </p:nvSpPr>
          <p:spPr>
            <a:xfrm>
              <a:off x="299888" y="240543"/>
              <a:ext cx="20853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62" name="Google Shape;562;p76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63" name="Google Shape;563;p76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64" name="Google Shape;564;p76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77"/>
          <p:cNvSpPr txBox="1"/>
          <p:nvPr>
            <p:ph type="title"/>
          </p:nvPr>
        </p:nvSpPr>
        <p:spPr>
          <a:xfrm>
            <a:off x="429150" y="651938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1800"/>
              <a:t>2.2 Engagement Prediction: Feature Importance Analysis</a:t>
            </a:r>
            <a:endParaRPr b="1" sz="1800"/>
          </a:p>
        </p:txBody>
      </p:sp>
      <p:sp>
        <p:nvSpPr>
          <p:cNvPr id="570" name="Google Shape;570;p77"/>
          <p:cNvSpPr txBox="1"/>
          <p:nvPr>
            <p:ph idx="2" type="subTitle"/>
          </p:nvPr>
        </p:nvSpPr>
        <p:spPr>
          <a:xfrm>
            <a:off x="4756800" y="861425"/>
            <a:ext cx="4216500" cy="40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200"/>
              <a:t>User Engagement Metrics Dominate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200"/>
              <a:buChar char="●"/>
            </a:pPr>
            <a:r>
              <a:rPr b="0" lang="en" sz="1200"/>
              <a:t>Average likes per post is the strongest predictor</a:t>
            </a:r>
            <a:endParaRPr b="0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 sz="1200"/>
              <a:t>Historical engagement metrics (total_likes, engagement_rate) show high importance</a:t>
            </a:r>
            <a:endParaRPr b="0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 sz="1200"/>
              <a:t>Follower count ranks among top 5 predictive features</a:t>
            </a:r>
            <a:endParaRPr b="0"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Leverage user's historical engagement patterns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200"/>
              <a:t>Timing Matters Significantly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200"/>
              <a:buChar char="●"/>
            </a:pPr>
            <a:r>
              <a:rPr b="0" lang="en" sz="1200"/>
              <a:t>Post hour and day of week are crucial factors</a:t>
            </a:r>
            <a:endParaRPr b="0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 sz="1200"/>
              <a:t>optimal posting times heavily influence engagement</a:t>
            </a:r>
            <a:endParaRPr b="0"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Focus on timing optimization for content delivery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200"/>
              <a:t>Content Type Impact</a:t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200"/>
              <a:buChar char="●"/>
            </a:pPr>
            <a:r>
              <a:rPr b="0" lang="en" sz="1200"/>
              <a:t>Videos and albums tend to have more impact than single photos, use </a:t>
            </a:r>
            <a:r>
              <a:rPr b="0" lang="en" sz="1200"/>
              <a:t>multi-media content strategies</a:t>
            </a:r>
            <a:endParaRPr b="0" sz="1200"/>
          </a:p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200"/>
              <a:t>Product-specific Features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●"/>
            </a:pPr>
            <a:r>
              <a:rPr b="0" lang="en" sz="1200"/>
              <a:t>Product category and name have lower importance</a:t>
            </a:r>
            <a:endParaRPr b="0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 sz="1200"/>
              <a:t>Brand information shows limited predictive power</a:t>
            </a:r>
            <a:endParaRPr b="0" sz="1200"/>
          </a:p>
        </p:txBody>
      </p:sp>
      <p:pic>
        <p:nvPicPr>
          <p:cNvPr id="571" name="Google Shape;57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150" y="1137349"/>
            <a:ext cx="4216502" cy="31946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2" name="Google Shape;572;p77"/>
          <p:cNvGrpSpPr/>
          <p:nvPr/>
        </p:nvGrpSpPr>
        <p:grpSpPr>
          <a:xfrm>
            <a:off x="429138" y="219805"/>
            <a:ext cx="8285725" cy="346284"/>
            <a:chOff x="412125" y="240550"/>
            <a:chExt cx="8285725" cy="485400"/>
          </a:xfrm>
        </p:grpSpPr>
        <p:sp>
          <p:nvSpPr>
            <p:cNvPr id="573" name="Google Shape;573;p77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74" name="Google Shape;574;p77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75" name="Google Shape;575;p77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76" name="Google Shape;576;p77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78"/>
          <p:cNvSpPr txBox="1"/>
          <p:nvPr>
            <p:ph type="title"/>
          </p:nvPr>
        </p:nvSpPr>
        <p:spPr>
          <a:xfrm>
            <a:off x="330500" y="678375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1800"/>
              <a:t>2.2 </a:t>
            </a:r>
            <a:r>
              <a:rPr b="1" lang="en" sz="1800"/>
              <a:t>Engagement Prediction: predicted likes by category</a:t>
            </a:r>
            <a:endParaRPr b="1" sz="1800"/>
          </a:p>
        </p:txBody>
      </p:sp>
      <p:sp>
        <p:nvSpPr>
          <p:cNvPr id="582" name="Google Shape;582;p78"/>
          <p:cNvSpPr txBox="1"/>
          <p:nvPr>
            <p:ph idx="2" type="subTitle"/>
          </p:nvPr>
        </p:nvSpPr>
        <p:spPr>
          <a:xfrm>
            <a:off x="4984150" y="979100"/>
            <a:ext cx="3931200" cy="36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Category Performance Distribution:</a:t>
            </a:r>
            <a:endParaRPr sz="1100">
              <a:solidFill>
                <a:srgbClr val="000000"/>
              </a:solidFill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High Performance</a:t>
            </a:r>
            <a:r>
              <a:rPr b="0" lang="en" sz="1100">
                <a:solidFill>
                  <a:srgbClr val="000000"/>
                </a:solidFill>
              </a:rPr>
              <a:t> (Green)</a:t>
            </a:r>
            <a:r>
              <a:rPr b="0" lang="en" sz="1100">
                <a:solidFill>
                  <a:srgbClr val="000000"/>
                </a:solidFill>
              </a:rPr>
              <a:t>: Categories like Health and Personal Care, Magazine Subscriptions show consistently higher predicted likes</a:t>
            </a:r>
            <a:endParaRPr b="0" sz="1100">
              <a:solidFill>
                <a:srgbClr val="000000"/>
              </a:solidFill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Medium-High</a:t>
            </a:r>
            <a:r>
              <a:rPr b="0" lang="en" sz="1100">
                <a:solidFill>
                  <a:srgbClr val="000000"/>
                </a:solidFill>
              </a:rPr>
              <a:t> (Blue)</a:t>
            </a:r>
            <a:r>
              <a:rPr b="0" lang="en" sz="1100">
                <a:solidFill>
                  <a:srgbClr val="000000"/>
                </a:solidFill>
              </a:rPr>
              <a:t>: Electronics, Digital Music, and Clothing categories demonstrate stable mid-to-high performance</a:t>
            </a:r>
            <a:endParaRPr b="0" sz="1100">
              <a:solidFill>
                <a:srgbClr val="000000"/>
              </a:solidFill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Medium-Low</a:t>
            </a:r>
            <a:r>
              <a:rPr b="0" lang="en" sz="1100">
                <a:solidFill>
                  <a:srgbClr val="000000"/>
                </a:solidFill>
              </a:rPr>
              <a:t> (Red)</a:t>
            </a:r>
            <a:r>
              <a:rPr b="0" lang="en" sz="1100">
                <a:solidFill>
                  <a:srgbClr val="000000"/>
                </a:solidFill>
              </a:rPr>
              <a:t>: Categories such as Electronics and Beauty products show moderate engagement</a:t>
            </a:r>
            <a:endParaRPr b="0" sz="1100">
              <a:solidFill>
                <a:srgbClr val="000000"/>
              </a:solidFill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Low</a:t>
            </a:r>
            <a:r>
              <a:rPr b="0" lang="en" sz="1100">
                <a:solidFill>
                  <a:srgbClr val="000000"/>
                </a:solidFill>
              </a:rPr>
              <a:t> </a:t>
            </a:r>
            <a:r>
              <a:rPr b="0" lang="en" sz="1100">
                <a:solidFill>
                  <a:srgbClr val="000000"/>
                </a:solidFill>
              </a:rPr>
              <a:t>: Home Improvement and Arts &amp; Crafts categories tend to have lower predicted likes</a:t>
            </a:r>
            <a:endParaRPr b="0"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Business Insights:</a:t>
            </a:r>
            <a:endParaRPr sz="1100">
              <a:solidFill>
                <a:srgbClr val="000000"/>
              </a:solidFill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Health-related products appear to be the most engaging category</a:t>
            </a:r>
            <a:endParaRPr b="0" sz="1100">
              <a:solidFill>
                <a:srgbClr val="000000"/>
              </a:solidFill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Entertainment and personal care products dominate the top performance groups</a:t>
            </a:r>
            <a:endParaRPr b="0" sz="1100">
              <a:solidFill>
                <a:srgbClr val="000000"/>
              </a:solidFill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Home and hobby-related categories need different marketing strategies to improve engagement</a:t>
            </a:r>
            <a:endParaRPr b="0" sz="1600">
              <a:solidFill>
                <a:srgbClr val="000000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0" sz="1500"/>
          </a:p>
        </p:txBody>
      </p:sp>
      <p:pic>
        <p:nvPicPr>
          <p:cNvPr id="583" name="Google Shape;583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500" y="1218900"/>
            <a:ext cx="4546273" cy="3212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4" name="Google Shape;584;p78"/>
          <p:cNvGrpSpPr/>
          <p:nvPr/>
        </p:nvGrpSpPr>
        <p:grpSpPr>
          <a:xfrm>
            <a:off x="330500" y="276950"/>
            <a:ext cx="8438775" cy="346289"/>
            <a:chOff x="259075" y="240543"/>
            <a:chExt cx="8438775" cy="485407"/>
          </a:xfrm>
        </p:grpSpPr>
        <p:sp>
          <p:nvSpPr>
            <p:cNvPr id="585" name="Google Shape;585;p78"/>
            <p:cNvSpPr/>
            <p:nvPr/>
          </p:nvSpPr>
          <p:spPr>
            <a:xfrm>
              <a:off x="259075" y="240543"/>
              <a:ext cx="21261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86" name="Google Shape;586;p78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87" name="Google Shape;587;p78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88" name="Google Shape;588;p78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79"/>
          <p:cNvSpPr txBox="1"/>
          <p:nvPr>
            <p:ph type="title"/>
          </p:nvPr>
        </p:nvSpPr>
        <p:spPr>
          <a:xfrm>
            <a:off x="483550" y="6576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1800"/>
              <a:t>2.2 </a:t>
            </a:r>
            <a:r>
              <a:rPr b="1" lang="en" sz="1800"/>
              <a:t>Engagement Prediction: follower count vs predicted likes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t/>
            </a:r>
            <a:endParaRPr b="1" sz="2500"/>
          </a:p>
        </p:txBody>
      </p:sp>
      <p:pic>
        <p:nvPicPr>
          <p:cNvPr id="594" name="Google Shape;594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950" y="1082201"/>
            <a:ext cx="7643848" cy="349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5" name="Google Shape;595;p79"/>
          <p:cNvGrpSpPr/>
          <p:nvPr/>
        </p:nvGrpSpPr>
        <p:grpSpPr>
          <a:xfrm>
            <a:off x="357725" y="276950"/>
            <a:ext cx="8411550" cy="346289"/>
            <a:chOff x="286300" y="240543"/>
            <a:chExt cx="8411550" cy="485407"/>
          </a:xfrm>
        </p:grpSpPr>
        <p:sp>
          <p:nvSpPr>
            <p:cNvPr id="596" name="Google Shape;596;p79"/>
            <p:cNvSpPr/>
            <p:nvPr/>
          </p:nvSpPr>
          <p:spPr>
            <a:xfrm>
              <a:off x="286300" y="240543"/>
              <a:ext cx="20988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97" name="Google Shape;597;p79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98" name="Google Shape;598;p79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599" name="Google Shape;599;p79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80"/>
          <p:cNvSpPr txBox="1"/>
          <p:nvPr>
            <p:ph type="title"/>
          </p:nvPr>
        </p:nvSpPr>
        <p:spPr>
          <a:xfrm>
            <a:off x="228600" y="5106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1800"/>
              <a:t>2.3 </a:t>
            </a:r>
            <a:r>
              <a:rPr b="1" lang="en" sz="1800"/>
              <a:t>Timing Effect Analysis on User Engagement</a:t>
            </a:r>
            <a:endParaRPr b="1" sz="1800"/>
          </a:p>
        </p:txBody>
      </p:sp>
      <p:sp>
        <p:nvSpPr>
          <p:cNvPr id="605" name="Google Shape;605;p80"/>
          <p:cNvSpPr txBox="1"/>
          <p:nvPr>
            <p:ph idx="2" type="subTitle"/>
          </p:nvPr>
        </p:nvSpPr>
        <p:spPr>
          <a:xfrm>
            <a:off x="4181400" y="826900"/>
            <a:ext cx="4962600" cy="3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000000"/>
                </a:solidFill>
              </a:rPr>
              <a:t>Time of Day Patterns</a:t>
            </a:r>
            <a:endParaRPr sz="1100" u="sng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" sz="1100">
                <a:solidFill>
                  <a:srgbClr val="000000"/>
                </a:solidFill>
              </a:rPr>
              <a:t>Peak Hours</a:t>
            </a:r>
            <a:endParaRPr sz="1100">
              <a:solidFill>
                <a:srgbClr val="000000"/>
              </a:solidFill>
            </a:endParaRPr>
          </a:p>
          <a:p>
            <a:pPr indent="-298450" lvl="0" marL="838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Most significant engagement peaks observed during </a:t>
            </a:r>
            <a:r>
              <a:rPr lang="en" sz="1100">
                <a:solidFill>
                  <a:srgbClr val="000000"/>
                </a:solidFill>
              </a:rPr>
              <a:t>late evening (20:00-23:00)</a:t>
            </a:r>
            <a:endParaRPr sz="1100">
              <a:solidFill>
                <a:srgbClr val="000000"/>
              </a:solidFill>
            </a:endParaRPr>
          </a:p>
          <a:p>
            <a:pPr indent="-298450" lvl="0" marL="838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Notable spike at 22:00-23:00 for high-engagement influencers</a:t>
            </a:r>
            <a:endParaRPr b="0"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" sz="1100">
                <a:solidFill>
                  <a:srgbClr val="000000"/>
                </a:solidFill>
              </a:rPr>
              <a:t>User Engagement Patterns</a:t>
            </a:r>
            <a:endParaRPr sz="1100">
              <a:solidFill>
                <a:srgbClr val="000000"/>
              </a:solidFill>
            </a:endParaRPr>
          </a:p>
          <a:p>
            <a:pPr indent="-298450" lvl="0" marL="838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High-engagement users show more sensitivity to posting time</a:t>
            </a:r>
            <a:endParaRPr b="0" sz="1100">
              <a:solidFill>
                <a:srgbClr val="000000"/>
              </a:solidFill>
            </a:endParaRPr>
          </a:p>
          <a:p>
            <a:pPr indent="-298450" lvl="0" marL="838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Mid-tier users (100K-200K likes) maintain relatively stable engagement</a:t>
            </a:r>
            <a:endParaRPr b="0" sz="1100">
              <a:solidFill>
                <a:srgbClr val="000000"/>
              </a:solidFill>
            </a:endParaRPr>
          </a:p>
          <a:p>
            <a:pPr indent="-298450" lvl="0" marL="838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rgbClr val="000000"/>
                </a:solidFill>
              </a:rPr>
              <a:t>Lower-engagement users show minimal time-of-day variation</a:t>
            </a:r>
            <a:endParaRPr b="0"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1"/>
                </a:solidFill>
              </a:rPr>
              <a:t>Weekly Patterns</a:t>
            </a:r>
            <a:endParaRPr sz="1100" u="sng">
              <a:solidFill>
                <a:schemeClr val="accen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Gowun Batang"/>
              <a:buAutoNum type="arabicPeriod"/>
            </a:pPr>
            <a:r>
              <a:rPr lang="en" sz="1100">
                <a:solidFill>
                  <a:schemeClr val="accent1"/>
                </a:solidFill>
              </a:rPr>
              <a:t>Strong Performance Days</a:t>
            </a:r>
            <a:endParaRPr sz="1100">
              <a:solidFill>
                <a:schemeClr val="accent1"/>
              </a:solidFill>
            </a:endParaRPr>
          </a:p>
          <a:p>
            <a:pPr indent="-298450" lvl="0" marL="838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chemeClr val="accent1"/>
                </a:solidFill>
              </a:rPr>
              <a:t>Monday shows highest predicted engagement across most users</a:t>
            </a:r>
            <a:endParaRPr b="0" sz="1100">
              <a:solidFill>
                <a:schemeClr val="accent1"/>
              </a:solidFill>
            </a:endParaRPr>
          </a:p>
          <a:p>
            <a:pPr indent="-298450" lvl="0" marL="838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chemeClr val="accent1"/>
                </a:solidFill>
              </a:rPr>
              <a:t>Mid-week (Wednesday) demonstrates stable performance</a:t>
            </a:r>
            <a:endParaRPr b="0" sz="1100">
              <a:solidFill>
                <a:schemeClr val="accen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Gowun Batang"/>
              <a:buAutoNum type="arabicPeriod"/>
            </a:pPr>
            <a:r>
              <a:rPr lang="en" sz="1100">
                <a:solidFill>
                  <a:schemeClr val="accent1"/>
                </a:solidFill>
              </a:rPr>
              <a:t>Category-Specific Trends</a:t>
            </a:r>
            <a:endParaRPr sz="1100">
              <a:solidFill>
                <a:schemeClr val="accent1"/>
              </a:solidFill>
            </a:endParaRPr>
          </a:p>
          <a:p>
            <a:pPr indent="-298450" lvl="0" marL="838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chemeClr val="accent1"/>
                </a:solidFill>
              </a:rPr>
              <a:t>Fashion &amp; Beauty users show highest engagement variability</a:t>
            </a:r>
            <a:endParaRPr b="0" sz="1100">
              <a:solidFill>
                <a:schemeClr val="accent1"/>
              </a:solidFill>
            </a:endParaRPr>
          </a:p>
          <a:p>
            <a:pPr indent="-298450" lvl="0" marL="838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Gowun Batang"/>
              <a:buChar char="●"/>
            </a:pPr>
            <a:r>
              <a:rPr b="0" lang="en" sz="1100">
                <a:solidFill>
                  <a:schemeClr val="accent1"/>
                </a:solidFill>
              </a:rPr>
              <a:t>Digital entertainment categories maintain consistent engagement</a:t>
            </a:r>
            <a:endParaRPr b="0" sz="1100">
              <a:solidFill>
                <a:srgbClr val="000000"/>
              </a:solidFill>
            </a:endParaRPr>
          </a:p>
        </p:txBody>
      </p:sp>
      <p:pic>
        <p:nvPicPr>
          <p:cNvPr id="606" name="Google Shape;60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996050"/>
            <a:ext cx="3906300" cy="35100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7" name="Google Shape;607;p80"/>
          <p:cNvGrpSpPr/>
          <p:nvPr/>
        </p:nvGrpSpPr>
        <p:grpSpPr>
          <a:xfrm>
            <a:off x="228595" y="164355"/>
            <a:ext cx="8579040" cy="346284"/>
            <a:chOff x="412125" y="240550"/>
            <a:chExt cx="8285725" cy="485400"/>
          </a:xfrm>
        </p:grpSpPr>
        <p:sp>
          <p:nvSpPr>
            <p:cNvPr id="608" name="Google Shape;608;p80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09" name="Google Shape;609;p80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10" name="Google Shape;610;p80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11" name="Google Shape;611;p80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3"/>
          <p:cNvSpPr txBox="1"/>
          <p:nvPr>
            <p:ph idx="1" type="body"/>
          </p:nvPr>
        </p:nvSpPr>
        <p:spPr>
          <a:xfrm>
            <a:off x="228600" y="1115300"/>
            <a:ext cx="8582700" cy="32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●"/>
            </a:pPr>
            <a:r>
              <a:rPr lang="en" sz="1600">
                <a:solidFill>
                  <a:srgbClr val="222222"/>
                </a:solidFill>
              </a:rPr>
              <a:t>Project Introduction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●"/>
            </a:pPr>
            <a:r>
              <a:rPr lang="en" sz="1600">
                <a:solidFill>
                  <a:srgbClr val="222222"/>
                </a:solidFill>
              </a:rPr>
              <a:t>Model Overview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●"/>
            </a:pPr>
            <a:r>
              <a:rPr lang="en" sz="1600">
                <a:solidFill>
                  <a:srgbClr val="222222"/>
                </a:solidFill>
              </a:rPr>
              <a:t>Model Establishment &amp; Tuning</a:t>
            </a:r>
            <a:endParaRPr sz="1600">
              <a:solidFill>
                <a:srgbClr val="222222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Inter"/>
              <a:buChar char="○"/>
            </a:pPr>
            <a:r>
              <a:rPr lang="en" sz="1600">
                <a:solidFill>
                  <a:srgbClr val="222222"/>
                </a:solidFill>
              </a:rPr>
              <a:t>Stage 1: Recall</a:t>
            </a:r>
            <a:endParaRPr sz="1600">
              <a:solidFill>
                <a:srgbClr val="222222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Inter"/>
              <a:buChar char="○"/>
            </a:pPr>
            <a:r>
              <a:rPr lang="en" sz="1600">
                <a:solidFill>
                  <a:srgbClr val="222222"/>
                </a:solidFill>
              </a:rPr>
              <a:t>Stage 2: Fine Ranking</a:t>
            </a:r>
            <a:endParaRPr sz="1600">
              <a:solidFill>
                <a:srgbClr val="222222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Inter"/>
              <a:buChar char="○"/>
            </a:pPr>
            <a:r>
              <a:rPr lang="en" sz="1600">
                <a:solidFill>
                  <a:srgbClr val="222222"/>
                </a:solidFill>
              </a:rPr>
              <a:t>Stage 3: Re-Ranking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●"/>
            </a:pPr>
            <a:r>
              <a:rPr lang="en" sz="1600">
                <a:solidFill>
                  <a:srgbClr val="222222"/>
                </a:solidFill>
              </a:rPr>
              <a:t>Final Output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●"/>
            </a:pPr>
            <a:r>
              <a:rPr lang="en" sz="1600">
                <a:solidFill>
                  <a:srgbClr val="222222"/>
                </a:solidFill>
              </a:rPr>
              <a:t>Conclusion &amp; Future Work</a:t>
            </a:r>
            <a:endParaRPr sz="1600">
              <a:solidFill>
                <a:srgbClr val="22222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08" name="Google Shape;408;p63"/>
          <p:cNvSpPr txBox="1"/>
          <p:nvPr>
            <p:ph type="title"/>
          </p:nvPr>
        </p:nvSpPr>
        <p:spPr>
          <a:xfrm>
            <a:off x="228600" y="227800"/>
            <a:ext cx="6232800" cy="62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2400">
                <a:solidFill>
                  <a:schemeClr val="accent1"/>
                </a:solidFill>
              </a:rPr>
              <a:t>T</a:t>
            </a:r>
            <a:r>
              <a:rPr b="1" lang="en" sz="2400">
                <a:solidFill>
                  <a:schemeClr val="accent1"/>
                </a:solidFill>
              </a:rPr>
              <a:t>able of Contents</a:t>
            </a:r>
            <a:endParaRPr sz="5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81"/>
          <p:cNvSpPr txBox="1"/>
          <p:nvPr>
            <p:ph type="title"/>
          </p:nvPr>
        </p:nvSpPr>
        <p:spPr>
          <a:xfrm>
            <a:off x="228600" y="5688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1800"/>
              <a:t>3. Compute Relevance Score and Rank Top N Products</a:t>
            </a:r>
            <a:endParaRPr b="1" sz="1800"/>
          </a:p>
        </p:txBody>
      </p:sp>
      <p:pic>
        <p:nvPicPr>
          <p:cNvPr id="617" name="Google Shape;617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438" y="1263450"/>
            <a:ext cx="7806648" cy="3682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8" name="Google Shape;618;p81"/>
          <p:cNvGrpSpPr/>
          <p:nvPr/>
        </p:nvGrpSpPr>
        <p:grpSpPr>
          <a:xfrm>
            <a:off x="316900" y="225255"/>
            <a:ext cx="8285725" cy="346284"/>
            <a:chOff x="412125" y="240550"/>
            <a:chExt cx="8285725" cy="485400"/>
          </a:xfrm>
        </p:grpSpPr>
        <p:sp>
          <p:nvSpPr>
            <p:cNvPr id="619" name="Google Shape;619;p81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20" name="Google Shape;620;p81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21" name="Google Shape;621;p81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22" name="Google Shape;622;p81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  <p:sp>
        <p:nvSpPr>
          <p:cNvPr id="623" name="Google Shape;623;p81"/>
          <p:cNvSpPr txBox="1"/>
          <p:nvPr/>
        </p:nvSpPr>
        <p:spPr>
          <a:xfrm>
            <a:off x="228600" y="927725"/>
            <a:ext cx="9144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Relevance Score（User B, Product P）= α × Likes+β × CollaborativeFiltering + θ × UserItemMatch</a:t>
            </a:r>
            <a:endParaRPr b="1" sz="15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82"/>
          <p:cNvSpPr txBox="1"/>
          <p:nvPr>
            <p:ph type="title"/>
          </p:nvPr>
        </p:nvSpPr>
        <p:spPr>
          <a:xfrm>
            <a:off x="228600" y="2674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2200"/>
              <a:t>Recommendation Analysis: </a:t>
            </a:r>
            <a:r>
              <a:rPr b="1" lang="en" sz="2200"/>
              <a:t>Product Category Distribution</a:t>
            </a:r>
            <a:endParaRPr b="1" sz="2200"/>
          </a:p>
        </p:txBody>
      </p:sp>
      <p:pic>
        <p:nvPicPr>
          <p:cNvPr id="629" name="Google Shape;629;p82"/>
          <p:cNvPicPr preferRelativeResize="0"/>
          <p:nvPr/>
        </p:nvPicPr>
        <p:blipFill rotWithShape="1">
          <a:blip r:embed="rId3">
            <a:alphaModFix/>
          </a:blip>
          <a:srcRect b="0" l="-2860" r="2859" t="0"/>
          <a:stretch/>
        </p:blipFill>
        <p:spPr>
          <a:xfrm>
            <a:off x="228600" y="928366"/>
            <a:ext cx="4098849" cy="3286783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82"/>
          <p:cNvSpPr txBox="1"/>
          <p:nvPr/>
        </p:nvSpPr>
        <p:spPr>
          <a:xfrm>
            <a:off x="4327450" y="752850"/>
            <a:ext cx="4652400" cy="3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100"/>
              <a:buFont typeface="Gowun Batang"/>
              <a:buAutoNum type="arabicPeriod"/>
            </a:pPr>
            <a:r>
              <a:rPr b="1" lang="en" sz="1100">
                <a:latin typeface="Gowun Batang"/>
                <a:ea typeface="Gowun Batang"/>
                <a:cs typeface="Gowun Batang"/>
                <a:sym typeface="Gowun Batang"/>
              </a:rPr>
              <a:t>Influencer Marketing Focus</a:t>
            </a:r>
            <a:endParaRPr b="1" sz="11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lang="en" sz="1100">
                <a:latin typeface="Gowun Batang"/>
                <a:ea typeface="Gowun Batang"/>
                <a:cs typeface="Gowun Batang"/>
                <a:sym typeface="Gowun Batang"/>
              </a:rPr>
              <a:t>Fashion dominates influencer recommendations (29.7%), suggesting this category has the highest commercial potential in social media marketing.</a:t>
            </a:r>
            <a:endParaRPr sz="11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lang="en" sz="1100">
                <a:latin typeface="Gowun Batang"/>
                <a:ea typeface="Gowun Batang"/>
                <a:cs typeface="Gowun Batang"/>
                <a:sym typeface="Gowun Batang"/>
              </a:rPr>
              <a:t>Entertainment content </a:t>
            </a:r>
            <a:r>
              <a:rPr lang="en" sz="1100">
                <a:latin typeface="Gowun Batang"/>
                <a:ea typeface="Gowun Batang"/>
                <a:cs typeface="Gowun Batang"/>
                <a:sym typeface="Gowun Batang"/>
              </a:rPr>
              <a:t>(Movies &amp; TV, 21.0%) </a:t>
            </a:r>
            <a:r>
              <a:rPr lang="en" sz="1100">
                <a:latin typeface="Gowun Batang"/>
                <a:ea typeface="Gowun Batang"/>
                <a:cs typeface="Gowun Batang"/>
                <a:sym typeface="Gowun Batang"/>
              </a:rPr>
              <a:t>shows strong alignment with influencer marketing strategies</a:t>
            </a:r>
            <a:endParaRPr sz="11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lang="en" sz="1100">
                <a:latin typeface="Gowun Batang"/>
                <a:ea typeface="Gowun Batang"/>
                <a:cs typeface="Gowun Batang"/>
                <a:sym typeface="Gowun Batang"/>
              </a:rPr>
              <a:t>These two categories account for over 50%, indicating where the algorithm finds strongest influencer-product matches</a:t>
            </a:r>
            <a:endParaRPr sz="11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wun Batang"/>
              <a:buAutoNum type="arabicPeriod"/>
            </a:pPr>
            <a:r>
              <a:rPr b="1" lang="en" sz="1100">
                <a:latin typeface="Gowun Batang"/>
                <a:ea typeface="Gowun Batang"/>
                <a:cs typeface="Gowun Batang"/>
                <a:sym typeface="Gowun Batang"/>
              </a:rPr>
              <a:t>Content Creation Opportunities</a:t>
            </a:r>
            <a:endParaRPr sz="11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lang="en" sz="1100">
                <a:latin typeface="Gowun Batang"/>
                <a:ea typeface="Gowun Batang"/>
                <a:cs typeface="Gowun Batang"/>
                <a:sym typeface="Gowun Batang"/>
              </a:rPr>
              <a:t>Sports/Outdoors (6.0%) and Beauty (4.8%) show moderate </a:t>
            </a:r>
            <a:r>
              <a:rPr lang="en" sz="1100">
                <a:latin typeface="Gowun Batang"/>
                <a:ea typeface="Gowun Batang"/>
                <a:cs typeface="Gowun Batang"/>
                <a:sym typeface="Gowun Batang"/>
              </a:rPr>
              <a:t>recommendation rates, suggesting untapped potential</a:t>
            </a:r>
            <a:endParaRPr sz="11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lang="en" sz="1100">
                <a:latin typeface="Gowun Batang"/>
                <a:ea typeface="Gowun Batang"/>
                <a:cs typeface="Gowun Batang"/>
                <a:sym typeface="Gowun Batang"/>
              </a:rPr>
              <a:t>Health &amp; Personal Care (3.0%) appears underrepresented despite its high engagement rates (as seen in previous charts)</a:t>
            </a:r>
            <a:endParaRPr sz="11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Gowun Batang"/>
              <a:buAutoNum type="arabicPeriod"/>
            </a:pPr>
            <a:r>
              <a:rPr b="1" lang="en" sz="1100">
                <a:latin typeface="Gowun Batang"/>
                <a:ea typeface="Gowun Batang"/>
                <a:cs typeface="Gowun Batang"/>
                <a:sym typeface="Gowun Batang"/>
              </a:rPr>
              <a:t>Algorithm Insights</a:t>
            </a:r>
            <a:endParaRPr b="1" sz="11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b="1" lang="en" sz="1100">
                <a:latin typeface="Gowun Batang"/>
                <a:ea typeface="Gowun Batang"/>
                <a:cs typeface="Gowun Batang"/>
                <a:sym typeface="Gowun Batang"/>
              </a:rPr>
              <a:t>The recommendation system shows strong preference for visual-heavy product categories</a:t>
            </a:r>
            <a:endParaRPr b="1" sz="11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8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wun Batang"/>
              <a:buChar char="●"/>
            </a:pPr>
            <a:r>
              <a:rPr lang="en" sz="1100">
                <a:latin typeface="Gowun Batang"/>
                <a:ea typeface="Gowun Batang"/>
                <a:cs typeface="Gowun Batang"/>
                <a:sym typeface="Gowun Batang"/>
              </a:rPr>
              <a:t>Categories with clear demographic targeting appear more frequently in recommendations</a:t>
            </a:r>
            <a:endParaRPr sz="1500"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83"/>
          <p:cNvSpPr txBox="1"/>
          <p:nvPr>
            <p:ph type="title"/>
          </p:nvPr>
        </p:nvSpPr>
        <p:spPr>
          <a:xfrm>
            <a:off x="330500" y="740675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500"/>
              <a:t>Goal</a:t>
            </a:r>
            <a:r>
              <a:rPr lang="en" sz="1500"/>
              <a:t>: </a:t>
            </a:r>
            <a:r>
              <a:rPr lang="en" sz="1500"/>
              <a:t>Generate a ranked list of Amazon product recommendations based on a candidate list of product sponsorships.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500"/>
              <a:t>Method</a:t>
            </a:r>
            <a:r>
              <a:rPr lang="en" sz="1500"/>
              <a:t>: Autoencoder-Based Product Recommendation System for Influencers &amp; Amazon Products that leverages FAISS (Fast Approximate Nearest Neighbors Search) for fast product retrieval. Use PCA to reduce dimensionality.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500"/>
              <a:t>Benefit</a:t>
            </a:r>
            <a:r>
              <a:rPr lang="en" sz="1500"/>
              <a:t>: 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Direct feature alignment isn’t possible because dimensions don’t match.</a:t>
            </a:r>
            <a:endParaRPr b="1"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Creates a common latent space where products from two different feature pools can be compared and retrieved efficiently. This allows us to to semantically align similar but structurally different datasets.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Independent of availability or labelled data, which suits our purposes.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" name="Google Shape;636;p83"/>
          <p:cNvGrpSpPr/>
          <p:nvPr/>
        </p:nvGrpSpPr>
        <p:grpSpPr>
          <a:xfrm>
            <a:off x="330500" y="276950"/>
            <a:ext cx="8438775" cy="346289"/>
            <a:chOff x="259075" y="240543"/>
            <a:chExt cx="8438775" cy="485407"/>
          </a:xfrm>
        </p:grpSpPr>
        <p:sp>
          <p:nvSpPr>
            <p:cNvPr id="637" name="Google Shape;637;p83"/>
            <p:cNvSpPr/>
            <p:nvPr/>
          </p:nvSpPr>
          <p:spPr>
            <a:xfrm>
              <a:off x="259075" y="240543"/>
              <a:ext cx="21261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38" name="Google Shape;638;p83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39" name="Google Shape;639;p83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40" name="Google Shape;640;p83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84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2500"/>
              <a:t>Methodology</a:t>
            </a:r>
            <a:endParaRPr b="1" sz="2900"/>
          </a:p>
        </p:txBody>
      </p:sp>
      <p:sp>
        <p:nvSpPr>
          <p:cNvPr id="646" name="Google Shape;646;p84"/>
          <p:cNvSpPr txBox="1"/>
          <p:nvPr>
            <p:ph idx="2" type="subTitle"/>
          </p:nvPr>
        </p:nvSpPr>
        <p:spPr>
          <a:xfrm>
            <a:off x="355350" y="649750"/>
            <a:ext cx="8433300" cy="6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/>
              <a:t>Content-based filtering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0" lang="en" sz="1300"/>
              <a:t>Using the generated product pool, we get a sense of the types of sponsorship that are suitable to the influencer. This model matches these products with Amazon products based on feature similarity.</a:t>
            </a:r>
            <a:endParaRPr b="0" sz="1300"/>
          </a:p>
          <a:p>
            <a:pPr indent="-3111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AutoNum type="arabicPeriod"/>
            </a:pPr>
            <a:r>
              <a:rPr b="0" lang="en" sz="1300"/>
              <a:t>Dataset creation: Identified top 10 product categories based on marketability, and filter out old products or those with low ratings - Feature engineering, Sentiment analysis, and Vectorization, PCA to reduce dimensionality.</a:t>
            </a:r>
            <a:endParaRPr b="0"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0" lang="en" sz="1300"/>
              <a:t>Autoencoder learns a latent space between the datasets, making it compatible to run FAISS based similarity search and retrieval.</a:t>
            </a:r>
            <a:endParaRPr b="0"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0" lang="en" sz="1300"/>
              <a:t>FAISS: Generate candidate lists of top N Amazon products that are similar to each proposed sponsor product.</a:t>
            </a:r>
            <a:endParaRPr b="0"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0" lang="en" sz="1300"/>
              <a:t>Re-rank all recommendations on the basis of </a:t>
            </a:r>
            <a:endParaRPr b="0"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0" lang="en" sz="1300"/>
              <a:t>Recommendation frequency</a:t>
            </a:r>
            <a:endParaRPr b="0"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0" lang="en" sz="1300"/>
              <a:t>Influencer-product fit</a:t>
            </a:r>
            <a:endParaRPr b="0"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0" lang="en" sz="1300"/>
              <a:t>Recommendation Score</a:t>
            </a:r>
            <a:endParaRPr b="0" sz="13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85"/>
          <p:cNvSpPr txBox="1"/>
          <p:nvPr>
            <p:ph type="title"/>
          </p:nvPr>
        </p:nvSpPr>
        <p:spPr>
          <a:xfrm>
            <a:off x="22860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2500"/>
              <a:t>Autoencoders</a:t>
            </a:r>
            <a:endParaRPr b="1" sz="2900"/>
          </a:p>
        </p:txBody>
      </p:sp>
      <p:sp>
        <p:nvSpPr>
          <p:cNvPr id="652" name="Google Shape;652;p85"/>
          <p:cNvSpPr/>
          <p:nvPr/>
        </p:nvSpPr>
        <p:spPr>
          <a:xfrm>
            <a:off x="5632317" y="649750"/>
            <a:ext cx="3305700" cy="669000"/>
          </a:xfrm>
          <a:prstGeom prst="chevron">
            <a:avLst>
              <a:gd fmla="val 50000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Training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53" name="Google Shape;653;p85"/>
          <p:cNvGrpSpPr/>
          <p:nvPr/>
        </p:nvGrpSpPr>
        <p:grpSpPr>
          <a:xfrm>
            <a:off x="0" y="649964"/>
            <a:ext cx="3546900" cy="3284711"/>
            <a:chOff x="0" y="1189989"/>
            <a:chExt cx="3546900" cy="3284711"/>
          </a:xfrm>
        </p:grpSpPr>
        <p:sp>
          <p:nvSpPr>
            <p:cNvPr id="654" name="Google Shape;654;p85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274E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Encoding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55" name="Google Shape;655;p85"/>
            <p:cNvSpPr txBox="1"/>
            <p:nvPr/>
          </p:nvSpPr>
          <p:spPr>
            <a:xfrm>
              <a:off x="89400" y="1859000"/>
              <a:ext cx="32148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1150" lvl="0" marL="457200" rtl="0" algn="l">
                <a:lnSpc>
                  <a:spcPct val="115000"/>
                </a:lnSpc>
                <a:spcBef>
                  <a:spcPts val="40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Gowun Batang"/>
                <a:buChar char="●"/>
              </a:pPr>
              <a:r>
                <a:rPr b="1" lang="en" sz="1300">
                  <a:solidFill>
                    <a:schemeClr val="dk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Pool 1 Encoder</a:t>
              </a:r>
              <a:endParaRPr b="1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  <a:p>
              <a:pPr indent="-3111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Gowun Batang"/>
                <a:buChar char="○"/>
              </a:pPr>
              <a:r>
                <a:rPr b="1" lang="en" sz="1300">
                  <a:solidFill>
                    <a:schemeClr val="dk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393D - Dense Layers -&gt; 256D - Latent space</a:t>
              </a:r>
              <a:endParaRPr b="1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Gowun Batang"/>
                <a:buChar char="●"/>
              </a:pPr>
              <a:r>
                <a:rPr b="1" lang="en" sz="1300">
                  <a:solidFill>
                    <a:schemeClr val="dk1"/>
                  </a:solidFill>
                  <a:highlight>
                    <a:srgbClr val="E9EBE8"/>
                  </a:highlight>
                  <a:latin typeface="Gowun Batang"/>
                  <a:ea typeface="Gowun Batang"/>
                  <a:cs typeface="Gowun Batang"/>
                  <a:sym typeface="Gowun Batang"/>
                </a:rPr>
                <a:t>Po</a:t>
              </a:r>
              <a:r>
                <a:rPr b="1" lang="en" sz="1300">
                  <a:solidFill>
                    <a:schemeClr val="dk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ol 2 Encoder</a:t>
              </a:r>
              <a:endParaRPr b="1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  <a:p>
              <a:pPr indent="-3111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Gowun Batang"/>
                <a:buChar char="○"/>
              </a:pPr>
              <a:r>
                <a:rPr b="1" lang="en" sz="1300">
                  <a:solidFill>
                    <a:schemeClr val="dk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746D - Dense Layers -&gt; 256D - Latent space</a:t>
              </a:r>
              <a:endParaRPr b="1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  <a:p>
              <a:pPr indent="-3111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Gowun Batang"/>
                <a:buChar char="○"/>
              </a:pPr>
              <a:r>
                <a:rPr b="1" lang="en" sz="1300">
                  <a:solidFill>
                    <a:schemeClr val="dk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Shared latent space (256D)</a:t>
              </a:r>
              <a:endParaRPr b="1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  <a:p>
              <a:pPr indent="-31115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Gowun Batang"/>
                <a:buChar char="○"/>
              </a:pPr>
              <a:r>
                <a:rPr b="1" lang="en" sz="1300">
                  <a:solidFill>
                    <a:schemeClr val="dk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Allows Pool and Pool 2 to be compared directly</a:t>
              </a:r>
              <a:endParaRPr b="1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Gowun Batang"/>
                <a:buChar char="●"/>
              </a:pPr>
              <a:r>
                <a:rPr b="1" lang="en" sz="1300">
                  <a:solidFill>
                    <a:schemeClr val="dk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The latent space captures essential similarities.</a:t>
              </a:r>
              <a:endParaRPr b="1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200"/>
                </a:spcBef>
                <a:spcAft>
                  <a:spcPts val="200"/>
                </a:spcAft>
                <a:buNone/>
              </a:pPr>
              <a:r>
                <a:t/>
              </a:r>
              <a:endParaRPr sz="11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  <p:sp>
        <p:nvSpPr>
          <p:cNvPr id="656" name="Google Shape;656;p85"/>
          <p:cNvSpPr/>
          <p:nvPr/>
        </p:nvSpPr>
        <p:spPr>
          <a:xfrm>
            <a:off x="2944204" y="649750"/>
            <a:ext cx="3305700" cy="669000"/>
          </a:xfrm>
          <a:prstGeom prst="chevron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Decoder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7" name="Google Shape;657;p85"/>
          <p:cNvSpPr txBox="1"/>
          <p:nvPr/>
        </p:nvSpPr>
        <p:spPr>
          <a:xfrm>
            <a:off x="2989650" y="1318750"/>
            <a:ext cx="3214800" cy="26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The autoencoder trains only on Pool 2, ensuring meaningful embeddings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Decoder reconstructs Pool 2 products from latent space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○"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256D latent representation -&gt; Dense Layers -&gt; 746D reconstruction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Loss Function: MSE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Forces the encoder to learn meaningful feature representation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58" name="Google Shape;658;p85"/>
          <p:cNvSpPr txBox="1"/>
          <p:nvPr/>
        </p:nvSpPr>
        <p:spPr>
          <a:xfrm>
            <a:off x="5929200" y="1318750"/>
            <a:ext cx="3214800" cy="26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Autoencoder Training (Pool 2)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Learns meaningful compressed representations for Amazon Products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Pool 1 Encoder Training (Contrastive Loss)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Ensures Pool 1 embeddings align correctly with Pool 2 embeddings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Balanced Sampling for Pool 2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owun Batang"/>
              <a:buChar char="●"/>
            </a:pPr>
            <a:r>
              <a:rPr b="1"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Each Batch randomly samples 16K products across categories</a:t>
            </a:r>
            <a:endParaRPr b="1"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59" name="Google Shape;659;p85"/>
          <p:cNvSpPr txBox="1"/>
          <p:nvPr/>
        </p:nvSpPr>
        <p:spPr>
          <a:xfrm>
            <a:off x="213725" y="4103050"/>
            <a:ext cx="87243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Hyperparameter: Latent space dimension, learning rate, loss function, training method were decided considering PCA explained variance of the feature space, visualization of loss function and dataset imbalance.</a:t>
            </a:r>
            <a:endParaRPr sz="13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4" name="Google Shape;664;p86"/>
          <p:cNvGrpSpPr/>
          <p:nvPr/>
        </p:nvGrpSpPr>
        <p:grpSpPr>
          <a:xfrm>
            <a:off x="316900" y="225255"/>
            <a:ext cx="8285725" cy="346284"/>
            <a:chOff x="412125" y="240550"/>
            <a:chExt cx="8285725" cy="485400"/>
          </a:xfrm>
        </p:grpSpPr>
        <p:sp>
          <p:nvSpPr>
            <p:cNvPr id="665" name="Google Shape;665;p86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66" name="Google Shape;666;p86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67" name="Google Shape;667;p86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68" name="Google Shape;668;p86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  <p:pic>
        <p:nvPicPr>
          <p:cNvPr id="669" name="Google Shape;669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313" y="662525"/>
            <a:ext cx="7912910" cy="411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87"/>
          <p:cNvSpPr txBox="1"/>
          <p:nvPr>
            <p:ph idx="2" type="subTitle"/>
          </p:nvPr>
        </p:nvSpPr>
        <p:spPr>
          <a:xfrm>
            <a:off x="355350" y="649750"/>
            <a:ext cx="8433300" cy="34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00"/>
              <a:t>Data Selection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Char char="●"/>
            </a:pPr>
            <a:r>
              <a:rPr b="0" lang="en" sz="1300"/>
              <a:t>Since we're using sampling to load larger categories (for faster computation), we risk losing out on good quality products that might make better recommendations.</a:t>
            </a:r>
            <a:endParaRPr b="0"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0" lang="en" sz="1300"/>
              <a:t>Product pool still includes products that may not be marketable (textbooks in ‘Books’ category). Item level segregation of dataset to identify niche products will make ensure a sophisticated system.</a:t>
            </a:r>
            <a:endParaRPr b="0" sz="13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00"/>
              <a:t>Lack of Interpretability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Char char="●"/>
            </a:pPr>
            <a:r>
              <a:rPr b="0" lang="en" sz="1300"/>
              <a:t>The model does not explicitly learn product equivalences. The latent space could align features structurally but may not be semantically meaningful for product matching.</a:t>
            </a:r>
            <a:endParaRPr b="0" sz="13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00"/>
              <a:t>Feature Alignment</a:t>
            </a:r>
            <a:endParaRPr b="0" sz="1300"/>
          </a:p>
          <a:p>
            <a:pPr indent="-3111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Char char="●"/>
            </a:pPr>
            <a:r>
              <a:rPr b="0" lang="en" sz="1300"/>
              <a:t>Pool 1 and Pool 2 have different feature distributions, but the autoencoder treats them similarly.</a:t>
            </a:r>
            <a:endParaRPr b="0"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0" lang="en" sz="1300"/>
              <a:t>Pool 2 (</a:t>
            </a:r>
            <a:r>
              <a:rPr b="0" lang="en" sz="1300"/>
              <a:t>Amazon products</a:t>
            </a:r>
            <a:r>
              <a:rPr b="0" lang="en" sz="1300"/>
              <a:t>)</a:t>
            </a:r>
            <a:r>
              <a:rPr b="0" lang="en" sz="1300"/>
              <a:t> contain</a:t>
            </a:r>
            <a:r>
              <a:rPr b="0" lang="en" sz="1300"/>
              <a:t>s</a:t>
            </a:r>
            <a:r>
              <a:rPr b="0" lang="en" sz="1300"/>
              <a:t> rich textual and numerical metadata, while Pool 1 focuses more on influencer-product fit.</a:t>
            </a:r>
            <a:endParaRPr b="0" sz="13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00"/>
              <a:t>Cold-start Problem &amp; </a:t>
            </a:r>
            <a:r>
              <a:rPr lang="en" sz="1300"/>
              <a:t>Unavailable Metrics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Char char="●"/>
            </a:pPr>
            <a:r>
              <a:rPr b="0" lang="en" sz="1300"/>
              <a:t>Sales data for </a:t>
            </a:r>
            <a:r>
              <a:rPr b="0" lang="en" sz="1300"/>
              <a:t>the</a:t>
            </a:r>
            <a:r>
              <a:rPr b="0" lang="en" sz="1300"/>
              <a:t> Amazon product, and revenue logs of previous sponsorship campaigns would have been useful to understand the conversion between the recommendations and its ‘fit’.</a:t>
            </a:r>
            <a:endParaRPr b="0" sz="13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</p:txBody>
      </p:sp>
      <p:sp>
        <p:nvSpPr>
          <p:cNvPr id="675" name="Google Shape;675;p87"/>
          <p:cNvSpPr txBox="1"/>
          <p:nvPr>
            <p:ph type="title"/>
          </p:nvPr>
        </p:nvSpPr>
        <p:spPr>
          <a:xfrm>
            <a:off x="22860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2500"/>
              <a:t>Limitations</a:t>
            </a:r>
            <a:endParaRPr b="1" sz="29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88"/>
          <p:cNvSpPr txBox="1"/>
          <p:nvPr>
            <p:ph type="title"/>
          </p:nvPr>
        </p:nvSpPr>
        <p:spPr>
          <a:xfrm>
            <a:off x="228600" y="2086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4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Project Introduction</a:t>
            </a:r>
            <a:endParaRPr b="1" sz="2500"/>
          </a:p>
        </p:txBody>
      </p:sp>
      <p:sp>
        <p:nvSpPr>
          <p:cNvPr id="414" name="Google Shape;414;p64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64"/>
          <p:cNvSpPr txBox="1"/>
          <p:nvPr>
            <p:ph idx="2" type="subTitle"/>
          </p:nvPr>
        </p:nvSpPr>
        <p:spPr>
          <a:xfrm>
            <a:off x="229450" y="855325"/>
            <a:ext cx="8686800" cy="99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1"/>
                </a:solidFill>
              </a:rPr>
              <a:t>Background:  </a:t>
            </a:r>
            <a:r>
              <a:rPr b="0" lang="en" sz="1400">
                <a:solidFill>
                  <a:schemeClr val="accent1"/>
                </a:solidFill>
              </a:rPr>
              <a:t>With the rise of social media and e-commerce integration, influencers have become a key force in driving online sales through product promotions. Selecting the right products to promote remains a challenge, as influencers need to balance market trends with their personal brand and audience preferences. </a:t>
            </a:r>
            <a:endParaRPr sz="1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416" name="Google Shape;416;p64"/>
          <p:cNvSpPr txBox="1"/>
          <p:nvPr>
            <p:ph idx="3" type="subTitle"/>
          </p:nvPr>
        </p:nvSpPr>
        <p:spPr>
          <a:xfrm>
            <a:off x="229450" y="1848925"/>
            <a:ext cx="5099100" cy="23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Project Goal</a:t>
            </a:r>
            <a:r>
              <a:rPr b="0" lang="en" sz="1400">
                <a:solidFill>
                  <a:schemeClr val="accent1"/>
                </a:solidFill>
              </a:rPr>
              <a:t>: Develop a </a:t>
            </a:r>
            <a:r>
              <a:rPr lang="en" sz="1400">
                <a:solidFill>
                  <a:schemeClr val="accent1"/>
                </a:solidFill>
              </a:rPr>
              <a:t>product recommendation system</a:t>
            </a:r>
            <a:r>
              <a:rPr b="0" lang="en" sz="1400">
                <a:solidFill>
                  <a:schemeClr val="accent1"/>
                </a:solidFill>
              </a:rPr>
              <a:t> tailored for </a:t>
            </a:r>
            <a:r>
              <a:rPr lang="en" sz="1400">
                <a:solidFill>
                  <a:schemeClr val="accent1"/>
                </a:solidFill>
              </a:rPr>
              <a:t>online influencers</a:t>
            </a:r>
            <a:r>
              <a:rPr b="0" lang="en" sz="1400">
                <a:solidFill>
                  <a:schemeClr val="accent1"/>
                </a:solidFill>
              </a:rPr>
              <a:t> on social media platforms. </a:t>
            </a:r>
            <a:endParaRPr b="0" sz="1400">
              <a:solidFill>
                <a:schemeClr val="accen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b="0" lang="en" sz="1400">
                <a:solidFill>
                  <a:schemeClr val="accent1"/>
                </a:solidFill>
              </a:rPr>
              <a:t>By analyzing both trending products and influencer characteristics, our system helps creators </a:t>
            </a:r>
            <a:r>
              <a:rPr lang="en" sz="1400">
                <a:solidFill>
                  <a:schemeClr val="accent1"/>
                </a:solidFill>
              </a:rPr>
              <a:t>identify the most suitable products to promote</a:t>
            </a:r>
            <a:r>
              <a:rPr b="0" lang="en" sz="1400">
                <a:solidFill>
                  <a:schemeClr val="accent1"/>
                </a:solidFill>
              </a:rPr>
              <a:t>, maximizing their sales potential and commission earnings. </a:t>
            </a:r>
            <a:endParaRPr b="0" sz="1400">
              <a:solidFill>
                <a:schemeClr val="accen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b="0" lang="en" sz="1400">
                <a:solidFill>
                  <a:schemeClr val="accent1"/>
                </a:solidFill>
              </a:rPr>
              <a:t>This data-driven approach not only enhances influencer revenue streams but also optimizes brand partnerships by ensuring more effective product placements.</a:t>
            </a:r>
            <a:endParaRPr b="0" sz="14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417" name="Google Shape;41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8550" y="1961300"/>
            <a:ext cx="3488925" cy="213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5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2500"/>
              <a:t>Recommendation Model Overview</a:t>
            </a:r>
            <a:endParaRPr b="1" sz="11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t/>
            </a:r>
            <a:endParaRPr b="1" sz="2900"/>
          </a:p>
        </p:txBody>
      </p:sp>
      <p:sp>
        <p:nvSpPr>
          <p:cNvPr id="423" name="Google Shape;423;p65"/>
          <p:cNvSpPr txBox="1"/>
          <p:nvPr>
            <p:ph idx="2" type="subTitle"/>
          </p:nvPr>
        </p:nvSpPr>
        <p:spPr>
          <a:xfrm>
            <a:off x="229450" y="649750"/>
            <a:ext cx="8432400" cy="6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0" lang="en" sz="1400"/>
              <a:t>Three stages of the influencer product recommendation system</a:t>
            </a:r>
            <a:endParaRPr b="0" sz="1400"/>
          </a:p>
        </p:txBody>
      </p:sp>
      <p:pic>
        <p:nvPicPr>
          <p:cNvPr id="424" name="Google Shape;424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650" y="1094575"/>
            <a:ext cx="8432399" cy="3195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6"/>
          <p:cNvSpPr txBox="1"/>
          <p:nvPr>
            <p:ph idx="2" type="subTitle"/>
          </p:nvPr>
        </p:nvSpPr>
        <p:spPr>
          <a:xfrm>
            <a:off x="412125" y="859800"/>
            <a:ext cx="8082600" cy="35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Goal:</a:t>
            </a:r>
            <a:r>
              <a:rPr b="0" lang="en" sz="1600"/>
              <a:t> Filter out a batch of potentially relevant products from a massive candidate pool as input for subsequent sorting.</a:t>
            </a:r>
            <a:endParaRPr b="0" sz="16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Benefit:</a:t>
            </a:r>
            <a:r>
              <a:rPr b="0" lang="en" sz="1600"/>
              <a:t> 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b="0" lang="en" sz="1600"/>
              <a:t>Quickly filter out relevant content from huge data pools to reduce the amount of calculations. 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0" lang="en" sz="1600"/>
              <a:t>Ensure that content that influencers may be interested in is not missed and ensure the coverage of recommendations.</a:t>
            </a:r>
            <a:endParaRPr b="0" sz="16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Method: Multi-Channel Recall Strategy to improve diversity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b="0" lang="en" sz="1600"/>
              <a:t>Influencer Collaborative Filtering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0" lang="en" sz="1600"/>
              <a:t>Influencer History Recall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0" lang="en" sz="1600"/>
              <a:t>Popularity Recall</a:t>
            </a:r>
            <a:endParaRPr b="0" sz="16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b="0" sz="1600"/>
          </a:p>
        </p:txBody>
      </p:sp>
      <p:grpSp>
        <p:nvGrpSpPr>
          <p:cNvPr id="430" name="Google Shape;430;p66"/>
          <p:cNvGrpSpPr/>
          <p:nvPr/>
        </p:nvGrpSpPr>
        <p:grpSpPr>
          <a:xfrm>
            <a:off x="412125" y="240550"/>
            <a:ext cx="8285725" cy="485400"/>
            <a:chOff x="412125" y="240550"/>
            <a:chExt cx="8285725" cy="485400"/>
          </a:xfrm>
        </p:grpSpPr>
        <p:sp>
          <p:nvSpPr>
            <p:cNvPr id="431" name="Google Shape;431;p66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32" name="Google Shape;432;p66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33" name="Google Shape;433;p66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34" name="Google Shape;434;p66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type="title"/>
          </p:nvPr>
        </p:nvSpPr>
        <p:spPr>
          <a:xfrm>
            <a:off x="429138" y="540675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Influencer-based Collaborative Filtering</a:t>
            </a:r>
            <a:endParaRPr b="1" sz="1800"/>
          </a:p>
        </p:txBody>
      </p:sp>
      <p:sp>
        <p:nvSpPr>
          <p:cNvPr id="440" name="Google Shape;440;p67"/>
          <p:cNvSpPr txBox="1"/>
          <p:nvPr>
            <p:ph idx="2" type="subTitle"/>
          </p:nvPr>
        </p:nvSpPr>
        <p:spPr>
          <a:xfrm>
            <a:off x="371325" y="804900"/>
            <a:ext cx="7959300" cy="3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Calculate influencer similarity &amp; Derive similarity matrix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Proprocessing post captions</a:t>
            </a:r>
            <a:r>
              <a:rPr b="0" lang="en" sz="1300"/>
              <a:t>: Cleaning &amp; tokenizing</a:t>
            </a:r>
            <a:endParaRPr b="0"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Vectorizing</a:t>
            </a:r>
            <a:r>
              <a:rPr b="0" lang="en" sz="1300"/>
              <a:t>: Used TF-IDF to convert text into numerical representation</a:t>
            </a:r>
            <a:endParaRPr b="0"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Computing Similarity</a:t>
            </a:r>
            <a:r>
              <a:rPr b="0" lang="en" sz="1300"/>
              <a:t>: Used cosine similarity to measure the similarity between captions</a:t>
            </a:r>
            <a:endParaRPr b="0" sz="13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-31115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Aggregating Similarity Score</a:t>
            </a:r>
            <a:r>
              <a:rPr b="0" lang="en" sz="1300"/>
              <a:t>: Calculated similarity score for each influencer and output the similarity matrix</a:t>
            </a:r>
            <a:endParaRPr b="0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0" lang="en" sz="1300"/>
              <a:t>Similarity Score = 0.7 * post_similarity + 0.3 * follower_similarity</a:t>
            </a:r>
            <a:endParaRPr b="0"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Identify top 10 similar influencers for each influencer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0" lang="en" sz="1300"/>
              <a:t>Used KNN (n_neighbors = 11, including self)</a:t>
            </a:r>
            <a:endParaRPr b="0" sz="1300"/>
          </a:p>
        </p:txBody>
      </p:sp>
      <p:pic>
        <p:nvPicPr>
          <p:cNvPr id="441" name="Google Shape;44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9350" y="1953363"/>
            <a:ext cx="2780938" cy="48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9338" y="3715402"/>
            <a:ext cx="5402325" cy="6805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3" name="Google Shape;443;p67"/>
          <p:cNvGrpSpPr/>
          <p:nvPr/>
        </p:nvGrpSpPr>
        <p:grpSpPr>
          <a:xfrm>
            <a:off x="371334" y="164353"/>
            <a:ext cx="8343725" cy="376331"/>
            <a:chOff x="412125" y="240550"/>
            <a:chExt cx="8285725" cy="485400"/>
          </a:xfrm>
        </p:grpSpPr>
        <p:sp>
          <p:nvSpPr>
            <p:cNvPr id="444" name="Google Shape;444;p67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45" name="Google Shape;445;p67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46" name="Google Shape;446;p67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47" name="Google Shape;447;p67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8"/>
          <p:cNvSpPr txBox="1"/>
          <p:nvPr>
            <p:ph type="title"/>
          </p:nvPr>
        </p:nvSpPr>
        <p:spPr>
          <a:xfrm>
            <a:off x="310250" y="540675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Product Recommendation Score from Similar Influencers</a:t>
            </a:r>
            <a:endParaRPr b="1" sz="1800"/>
          </a:p>
        </p:txBody>
      </p:sp>
      <p:sp>
        <p:nvSpPr>
          <p:cNvPr id="453" name="Google Shape;453;p68"/>
          <p:cNvSpPr txBox="1"/>
          <p:nvPr>
            <p:ph idx="2" type="subTitle"/>
          </p:nvPr>
        </p:nvSpPr>
        <p:spPr>
          <a:xfrm>
            <a:off x="371325" y="824550"/>
            <a:ext cx="7957500" cy="33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Extract Relevant Products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0" lang="en" sz="1300"/>
              <a:t>Identify products promoted by similar influencers (from previous step)</a:t>
            </a:r>
            <a:endParaRPr b="0"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0" lang="en" sz="1300"/>
              <a:t>Filter out products already recommended by the target influencer</a:t>
            </a:r>
            <a:endParaRPr b="0"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Calculate Product Recommendation Score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0" lang="en" sz="1300"/>
              <a:t>Build an Influencer-Product Database</a:t>
            </a:r>
            <a:endParaRPr b="0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0" lang="en" sz="1300"/>
              <a:t>Data includes: Influencer id, Product, Recommendation Score</a:t>
            </a:r>
            <a:endParaRPr b="0"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0" lang="en" sz="1300"/>
              <a:t>Engagement score (post level) = 0.4 * likes + 0.6 * comments</a:t>
            </a:r>
            <a:endParaRPr b="0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0" lang="en" sz="1300"/>
              <a:t>Aggregate engagement score for each product</a:t>
            </a:r>
            <a:endParaRPr b="0"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0" lang="en" sz="1300"/>
              <a:t>Recommendation score:</a:t>
            </a:r>
            <a:endParaRPr b="0" sz="1300"/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b="0" lang="en" sz="1300"/>
              <a:t>Score(B,P)=∑i∈Similar Influencers​Similarity(B,i)×Engagement Score(i,P)</a:t>
            </a:r>
            <a:endParaRPr b="0"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Select Top Recommended Products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0" lang="en" sz="1300"/>
              <a:t>Retrieve top 200 products with the highest scores for Fine Ranking</a:t>
            </a:r>
            <a:endParaRPr b="0" sz="1300"/>
          </a:p>
        </p:txBody>
      </p:sp>
      <p:pic>
        <p:nvPicPr>
          <p:cNvPr id="454" name="Google Shape;454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500" y="3781725"/>
            <a:ext cx="4546699" cy="722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5" name="Google Shape;455;p68"/>
          <p:cNvGrpSpPr/>
          <p:nvPr/>
        </p:nvGrpSpPr>
        <p:grpSpPr>
          <a:xfrm>
            <a:off x="371325" y="164353"/>
            <a:ext cx="8343725" cy="376331"/>
            <a:chOff x="412125" y="240550"/>
            <a:chExt cx="8285725" cy="485400"/>
          </a:xfrm>
        </p:grpSpPr>
        <p:sp>
          <p:nvSpPr>
            <p:cNvPr id="456" name="Google Shape;456;p68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57" name="Google Shape;457;p68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58" name="Google Shape;458;p68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59" name="Google Shape;459;p68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9"/>
          <p:cNvSpPr txBox="1"/>
          <p:nvPr>
            <p:ph idx="2" type="subTitle"/>
          </p:nvPr>
        </p:nvSpPr>
        <p:spPr>
          <a:xfrm>
            <a:off x="316900" y="637950"/>
            <a:ext cx="8851200" cy="3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 sz="1500"/>
              <a:t>Goal of Fine-Ranking: </a:t>
            </a:r>
            <a:r>
              <a:rPr b="0" lang="en" sz="1500" u="sng"/>
              <a:t>The core is to establish a relevance score model.</a:t>
            </a:r>
            <a:endParaRPr sz="1500" u="sng"/>
          </a:p>
          <a:p>
            <a:pPr indent="-32385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500"/>
              <a:buAutoNum type="arabicPeriod"/>
            </a:pPr>
            <a:r>
              <a:rPr b="0" lang="en" sz="1500"/>
              <a:t>Score the candidate products in the ranking stage</a:t>
            </a:r>
            <a:endParaRPr b="0"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0" lang="en" sz="1500"/>
              <a:t>Filter out irrelevant or low-performance products</a:t>
            </a:r>
            <a:endParaRPr b="0"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0" lang="en" sz="1500"/>
              <a:t>Generate a smaller list of high-quality products (~ 20 items). </a:t>
            </a:r>
            <a:endParaRPr b="0" sz="15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 sz="1500"/>
              <a:t>Relevance Score（User B, Product P）= α × Likes+β × CollaborativeFiltering + θ × UserItemMatch</a:t>
            </a:r>
            <a:endParaRPr sz="1500"/>
          </a:p>
          <a:p>
            <a:pPr indent="-3175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Char char="●"/>
            </a:pPr>
            <a:r>
              <a:rPr b="0" lang="en" sz="1400"/>
              <a:t>Initial weight: the predicted number of likes take up 60% of the weight, and the others 20%, etc.)</a:t>
            </a:r>
            <a:endParaRPr b="0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lang="en" sz="1400"/>
              <a:t>Currently, a </a:t>
            </a:r>
            <a:r>
              <a:rPr lang="en" sz="1400"/>
              <a:t>hybrid scoring model </a:t>
            </a:r>
            <a:r>
              <a:rPr b="0" lang="en" sz="1400"/>
              <a:t>is used:</a:t>
            </a:r>
            <a:endParaRPr b="0"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0" lang="en" sz="1400"/>
              <a:t>benefit: the model part only needs to focus on predicting a certain target (such as the number of likes), which is relatively simple;</a:t>
            </a:r>
            <a:endParaRPr b="0"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0" lang="en" sz="1400"/>
              <a:t>weaknesses: requires manual tuning of weights and may not be able to mine the complex relationships between all interactive features.</a:t>
            </a:r>
            <a:endParaRPr b="0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lang="en" sz="1400"/>
              <a:t>Future Improvements: be optimized to an </a:t>
            </a:r>
            <a:r>
              <a:rPr lang="en" sz="1400"/>
              <a:t>end-to-end machine learning model</a:t>
            </a:r>
            <a:r>
              <a:rPr b="0" lang="en" sz="1400"/>
              <a:t> later.</a:t>
            </a:r>
            <a:endParaRPr b="0" sz="14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600"/>
              </a:spcAft>
              <a:buNone/>
            </a:pPr>
            <a:r>
              <a:t/>
            </a:r>
            <a:endParaRPr b="0" sz="1400"/>
          </a:p>
        </p:txBody>
      </p:sp>
      <p:grpSp>
        <p:nvGrpSpPr>
          <p:cNvPr id="465" name="Google Shape;465;p69"/>
          <p:cNvGrpSpPr/>
          <p:nvPr/>
        </p:nvGrpSpPr>
        <p:grpSpPr>
          <a:xfrm>
            <a:off x="316900" y="240549"/>
            <a:ext cx="8380950" cy="397397"/>
            <a:chOff x="316900" y="240550"/>
            <a:chExt cx="8380950" cy="485400"/>
          </a:xfrm>
        </p:grpSpPr>
        <p:sp>
          <p:nvSpPr>
            <p:cNvPr id="466" name="Google Shape;466;p69"/>
            <p:cNvSpPr/>
            <p:nvPr/>
          </p:nvSpPr>
          <p:spPr>
            <a:xfrm>
              <a:off x="316900" y="240550"/>
              <a:ext cx="20682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67" name="Google Shape;467;p69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68" name="Google Shape;468;p69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69" name="Google Shape;469;p69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70"/>
          <p:cNvSpPr txBox="1"/>
          <p:nvPr>
            <p:ph idx="2" type="subTitle"/>
          </p:nvPr>
        </p:nvSpPr>
        <p:spPr>
          <a:xfrm>
            <a:off x="412125" y="477950"/>
            <a:ext cx="8285700" cy="12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Calculate Influencer - Product Fit</a:t>
            </a:r>
            <a:endParaRPr sz="2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400"/>
              <a:t>Goal:</a:t>
            </a:r>
            <a:r>
              <a:rPr b="0" lang="en" sz="1400"/>
              <a:t> Create embeddings from Influencer’s captions and product information, then calculate a similarity score from cosine similarity score using pytorch.</a:t>
            </a:r>
            <a:endParaRPr b="0" sz="14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t/>
            </a:r>
            <a:endParaRPr sz="29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60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475" name="Google Shape;475;p70"/>
          <p:cNvGrpSpPr/>
          <p:nvPr/>
        </p:nvGrpSpPr>
        <p:grpSpPr>
          <a:xfrm>
            <a:off x="412125" y="240555"/>
            <a:ext cx="8285725" cy="346284"/>
            <a:chOff x="412125" y="240550"/>
            <a:chExt cx="8285725" cy="485400"/>
          </a:xfrm>
        </p:grpSpPr>
        <p:sp>
          <p:nvSpPr>
            <p:cNvPr id="476" name="Google Shape;476;p70"/>
            <p:cNvSpPr/>
            <p:nvPr/>
          </p:nvSpPr>
          <p:spPr>
            <a:xfrm>
              <a:off x="412125" y="240550"/>
              <a:ext cx="1973100" cy="485400"/>
            </a:xfrm>
            <a:prstGeom prst="homePlate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1: Recall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77" name="Google Shape;477;p70"/>
            <p:cNvSpPr/>
            <p:nvPr/>
          </p:nvSpPr>
          <p:spPr>
            <a:xfrm>
              <a:off x="2194700" y="240550"/>
              <a:ext cx="2707800" cy="4854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2: Fine-Ranking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78" name="Google Shape;478;p70"/>
            <p:cNvSpPr/>
            <p:nvPr/>
          </p:nvSpPr>
          <p:spPr>
            <a:xfrm>
              <a:off x="4725600" y="240550"/>
              <a:ext cx="25461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Stage 3: Re-Ranking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79" name="Google Shape;479;p70"/>
            <p:cNvSpPr/>
            <p:nvPr/>
          </p:nvSpPr>
          <p:spPr>
            <a:xfrm>
              <a:off x="7079650" y="240550"/>
              <a:ext cx="1618200" cy="4854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Output</a:t>
              </a:r>
              <a:endParaRPr b="1" sz="16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  <p:pic>
        <p:nvPicPr>
          <p:cNvPr id="480" name="Google Shape;48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370" y="1742750"/>
            <a:ext cx="7663877" cy="266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ortfolio">
  <a:themeElements>
    <a:clrScheme name="Simple Light">
      <a:dk1>
        <a:srgbClr val="133817"/>
      </a:dk1>
      <a:lt1>
        <a:srgbClr val="E9EBE8"/>
      </a:lt1>
      <a:dk2>
        <a:srgbClr val="C2C7C0"/>
      </a:dk2>
      <a:lt2>
        <a:srgbClr val="EE7630"/>
      </a:lt2>
      <a:accent1>
        <a:srgbClr val="000000"/>
      </a:accent1>
      <a:accent2>
        <a:srgbClr val="931F1D"/>
      </a:accent2>
      <a:accent3>
        <a:srgbClr val="4F7CAC"/>
      </a:accent3>
      <a:accent4>
        <a:srgbClr val="C287E8"/>
      </a:accent4>
      <a:accent5>
        <a:srgbClr val="563635"/>
      </a:accent5>
      <a:accent6>
        <a:srgbClr val="63A46C"/>
      </a:accent6>
      <a:hlink>
        <a:srgbClr val="B744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